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60" r:id="rId2"/>
  </p:sldMasterIdLst>
  <p:notesMasterIdLst>
    <p:notesMasterId r:id="rId27"/>
  </p:notesMasterIdLst>
  <p:handoutMasterIdLst>
    <p:handoutMasterId r:id="rId28"/>
  </p:handoutMasterIdLst>
  <p:sldIdLst>
    <p:sldId id="256" r:id="rId3"/>
    <p:sldId id="360" r:id="rId4"/>
    <p:sldId id="338" r:id="rId5"/>
    <p:sldId id="319" r:id="rId6"/>
    <p:sldId id="339" r:id="rId7"/>
    <p:sldId id="340" r:id="rId8"/>
    <p:sldId id="341" r:id="rId9"/>
    <p:sldId id="342" r:id="rId10"/>
    <p:sldId id="343" r:id="rId11"/>
    <p:sldId id="344" r:id="rId12"/>
    <p:sldId id="361" r:id="rId13"/>
    <p:sldId id="346" r:id="rId14"/>
    <p:sldId id="347" r:id="rId15"/>
    <p:sldId id="348" r:id="rId16"/>
    <p:sldId id="349" r:id="rId17"/>
    <p:sldId id="350" r:id="rId18"/>
    <p:sldId id="351" r:id="rId19"/>
    <p:sldId id="353" r:id="rId20"/>
    <p:sldId id="354" r:id="rId21"/>
    <p:sldId id="355" r:id="rId22"/>
    <p:sldId id="362" r:id="rId23"/>
    <p:sldId id="363" r:id="rId24"/>
    <p:sldId id="359" r:id="rId25"/>
    <p:sldId id="358" r:id="rId26"/>
  </p:sldIdLst>
  <p:sldSz cx="12192000" cy="6858000"/>
  <p:notesSz cx="9296400" cy="7010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hekcBSqv68xtRlVHQ7UK57EcQe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2093"/>
    <a:srgbClr val="941100"/>
    <a:srgbClr val="008F00"/>
    <a:srgbClr val="0432FF"/>
    <a:srgbClr val="FF2F92"/>
    <a:srgbClr val="FF2600"/>
    <a:srgbClr val="0054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5C5945B-F271-4B6E-9D65-F62B998F826C}">
  <a:tblStyle styleId="{05C5945B-F271-4B6E-9D65-F62B998F826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79"/>
    <p:restoredTop sz="92449"/>
  </p:normalViewPr>
  <p:slideViewPr>
    <p:cSldViewPr snapToGrid="0" snapToObjects="1">
      <p:cViewPr varScale="1">
        <p:scale>
          <a:sx n="118" d="100"/>
          <a:sy n="118" d="100"/>
        </p:scale>
        <p:origin x="6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5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FC547C7-825B-CA44-BC87-D14B7ACFF2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170706-6FE2-1645-A8B1-622EE9B5F9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E2485-08C0-7B42-A16B-D5C57A1F4DF6}" type="datetimeFigureOut">
              <a:rPr lang="en-US" smtClean="0"/>
              <a:t>10/9/20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DA0118-6693-8745-A255-ED08EE65E7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E66255-A28E-DE44-B9CE-12A6390487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65014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E29AD-69EB-C146-9EB7-3B44BC066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5144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2" y="0"/>
            <a:ext cx="4029282" cy="35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265014" y="0"/>
            <a:ext cx="4029282" cy="35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30482" y="3330420"/>
            <a:ext cx="7435436" cy="3154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2" y="6658443"/>
            <a:ext cx="4029282" cy="35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265014" y="6658443"/>
            <a:ext cx="4029282" cy="35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930482" y="3330420"/>
            <a:ext cx="7435436" cy="3154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 Acknowledgment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411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297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标题幻灯片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Google Shape;18;p33"/>
          <p:cNvCxnSpPr/>
          <p:nvPr/>
        </p:nvCxnSpPr>
        <p:spPr>
          <a:xfrm>
            <a:off x="0" y="1143000"/>
            <a:ext cx="12192000" cy="0"/>
          </a:xfrm>
          <a:prstGeom prst="straightConnector1">
            <a:avLst/>
          </a:prstGeom>
          <a:noFill/>
          <a:ln w="19050" cap="flat" cmpd="sng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Google Shape;19;p33"/>
          <p:cNvSpPr txBox="1">
            <a:spLocks noGrp="1"/>
          </p:cNvSpPr>
          <p:nvPr>
            <p:ph type="subTitle" idx="1"/>
          </p:nvPr>
        </p:nvSpPr>
        <p:spPr>
          <a:xfrm>
            <a:off x="22352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SzPts val="1680"/>
              <a:buFont typeface="Noto Sans Symbols"/>
              <a:buNone/>
              <a:defRPr sz="2400"/>
            </a:lvl1pPr>
            <a:lvl2pPr lvl="1" algn="l">
              <a:spcBef>
                <a:spcPts val="361"/>
              </a:spcBef>
              <a:spcAft>
                <a:spcPts val="0"/>
              </a:spcAft>
              <a:buSzPts val="1800"/>
              <a:buChar char="›"/>
              <a:defRPr/>
            </a:lvl2pPr>
            <a:lvl3pPr lvl="2" algn="l">
              <a:spcBef>
                <a:spcPts val="361"/>
              </a:spcBef>
              <a:spcAft>
                <a:spcPts val="0"/>
              </a:spcAft>
              <a:buSzPts val="1800"/>
              <a:buChar char="»"/>
              <a:defRPr/>
            </a:lvl3pPr>
            <a:lvl4pPr lvl="3" algn="l">
              <a:spcBef>
                <a:spcPts val="361"/>
              </a:spcBef>
              <a:spcAft>
                <a:spcPts val="0"/>
              </a:spcAft>
              <a:buSzPts val="1800"/>
              <a:buChar char="¤"/>
              <a:defRPr/>
            </a:lvl4pPr>
            <a:lvl5pPr lvl="4" algn="l">
              <a:spcBef>
                <a:spcPts val="361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spcBef>
                <a:spcPts val="361"/>
              </a:spcBef>
              <a:spcAft>
                <a:spcPts val="0"/>
              </a:spcAft>
              <a:buSzPts val="1800"/>
              <a:buChar char="•"/>
              <a:defRPr/>
            </a:lvl6pPr>
            <a:lvl7pPr lvl="6" algn="l">
              <a:spcBef>
                <a:spcPts val="361"/>
              </a:spcBef>
              <a:spcAft>
                <a:spcPts val="0"/>
              </a:spcAft>
              <a:buSzPts val="1800"/>
              <a:buChar char="•"/>
              <a:defRPr/>
            </a:lvl7pPr>
            <a:lvl8pPr lvl="7" algn="l">
              <a:spcBef>
                <a:spcPts val="361"/>
              </a:spcBef>
              <a:spcAft>
                <a:spcPts val="0"/>
              </a:spcAft>
              <a:buSzPts val="1800"/>
              <a:buChar char="•"/>
              <a:defRPr/>
            </a:lvl8pPr>
            <a:lvl9pPr lvl="8" algn="l">
              <a:spcBef>
                <a:spcPts val="361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3"/>
          <p:cNvSpPr txBox="1">
            <a:spLocks noGrp="1"/>
          </p:cNvSpPr>
          <p:nvPr>
            <p:ph type="ctrTitle"/>
          </p:nvPr>
        </p:nvSpPr>
        <p:spPr>
          <a:xfrm>
            <a:off x="1727200" y="1905003"/>
            <a:ext cx="96520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aphicFrame>
        <p:nvGraphicFramePr>
          <p:cNvPr id="21" name="Google Shape;21;p33"/>
          <p:cNvGraphicFramePr/>
          <p:nvPr/>
        </p:nvGraphicFramePr>
        <p:xfrm>
          <a:off x="0" y="0"/>
          <a:ext cx="132080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7" r:id="rId3" imgW="1320800" imgH="4953000" progId="">
                  <p:embed/>
                </p:oleObj>
              </mc:Choice>
              <mc:Fallback>
                <p:oleObj r:id="rId3" imgW="1320800" imgH="4953000" progId="">
                  <p:embed/>
                  <p:pic>
                    <p:nvPicPr>
                      <p:cNvPr id="21" name="Google Shape;21;p33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0" y="0"/>
                        <a:ext cx="1320800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Google Shape;22;p33"/>
          <p:cNvSpPr txBox="1">
            <a:spLocks noGrp="1"/>
          </p:cNvSpPr>
          <p:nvPr>
            <p:ph type="dt" idx="10"/>
          </p:nvPr>
        </p:nvSpPr>
        <p:spPr>
          <a:xfrm>
            <a:off x="8813801" y="6396038"/>
            <a:ext cx="2844800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3"/>
          <p:cNvSpPr txBox="1">
            <a:spLocks noGrp="1"/>
          </p:cNvSpPr>
          <p:nvPr>
            <p:ph type="ftr" idx="11"/>
          </p:nvPr>
        </p:nvSpPr>
        <p:spPr>
          <a:xfrm>
            <a:off x="539751" y="6400800"/>
            <a:ext cx="3556000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3"/>
          <p:cNvSpPr txBox="1">
            <a:spLocks noGrp="1"/>
          </p:cNvSpPr>
          <p:nvPr>
            <p:ph type="sldNum" idx="12"/>
          </p:nvPr>
        </p:nvSpPr>
        <p:spPr>
          <a:xfrm>
            <a:off x="4908551" y="6400800"/>
            <a:ext cx="2844800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 sz="14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 sz="14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 sz="14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 sz="14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 sz="14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 sz="14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 sz="14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 sz="14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 sz="14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5" name="Google Shape;25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18987" y="381003"/>
            <a:ext cx="2339614" cy="611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4523B-2C88-ED4F-9199-E5BEF9F79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DA357D-537C-584E-80DD-D75A8753A6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BF2F94-01C7-9445-9292-318A9E6E8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400FF-38A6-0C4A-A7C4-D31EF0A4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35E5EA-77C1-0C40-851C-5FE0BD521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309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631AF-785E-7F42-B3EA-9B134DE8F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F6E46-327D-9F4A-BAA2-F6334A672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318AF-67A6-DE4E-B84A-584A6480F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6E94F0-7E0E-5E42-A59B-40202322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343A6-B317-434C-B908-1E59B3D67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15282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08CD2-3189-724D-B1D1-3F2436AFE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443E2-942E-1D43-9F48-62EDF90DF0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AB140A-5007-2C41-BE5F-AE668239F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40D5B-5289-5D43-994A-1D89F2A0A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B48114-7F4D-264D-A128-4F7E07F2B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99001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17711-C1F3-6F40-8432-87D592BED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CA350-5BA9-B94D-8E1B-525CCCBA40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96C9D3-40A1-F049-AC2E-1EF5C6F41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96DF05-8A26-2F47-A9B5-C2F584022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3D77AA-1A1D-BE4B-AE34-681E31415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7D7AE7-F56F-074F-89B5-3EBF3AA8F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06011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71D6E-6F75-1344-84F1-6327453ED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E77D4-B52F-2349-B889-5CB134049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261ED2-216F-0F43-B848-1E8C35A45D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C56D00-36D3-6440-8D1F-4D4199A8E0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1D9FAE-EE69-2747-96D8-4B7D9AC8A2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B9262-98BB-9148-9E76-AEBBACFDA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488CC8-4383-614E-9751-97CA0D014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0CDA62-E125-F644-A998-26C290A37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13327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64E72-2F25-3547-9667-A38D3C811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0F8DCA-393B-7446-85FB-57AE87D7C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A07D7C-631B-B84F-8A25-F7C9CAA70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3BFB63-7452-5B46-87F3-11DBB40BF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90713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A6BFE4-3954-4444-95F9-8326931D8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04AE1E-BF5A-6F44-ACF7-F4F1403C3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D4C03F-D6E6-7841-953E-9BA65FFB3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3469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C6C6F-DBF4-3B49-B9B5-EAE1CFE81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6D014-1AE9-1147-98BD-DD65F415C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AE706C-ED43-A24C-B964-26C78F4933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F03BB4-4358-8C48-98B7-5F03D01A9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90C3B-FD06-D943-8D76-F91C75B39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F3498D-E956-6E47-BDE9-383E44DEB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906413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EF514-71D5-6944-9B65-FE8BEEEB7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739D32-C133-9148-9B22-8B11D68D78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B1C312-A221-6D41-8F80-F86AE95713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29F94B-670E-3642-BC47-F413EFFDF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C31C4F-7972-4440-AFE1-8AFA443FD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1E91A0-DD92-6949-A674-CB43C0179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60236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7479D-98A0-1047-985B-EFB7BE838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CEDAAC-C86D-7C4B-8756-CD55B3B9FF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6DCB4A-F69A-A24A-A34A-F3A66FC43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A55B1-5DA0-604E-884D-B3ED3D44A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D5290C-BCE5-9442-96E5-4EB7DF883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12184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4"/>
          <p:cNvSpPr txBox="1">
            <a:spLocks noGrp="1"/>
          </p:cNvSpPr>
          <p:nvPr>
            <p:ph type="title"/>
          </p:nvPr>
        </p:nvSpPr>
        <p:spPr>
          <a:xfrm>
            <a:off x="575735" y="101602"/>
            <a:ext cx="11029951" cy="71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4"/>
          <p:cNvSpPr txBox="1">
            <a:spLocks noGrp="1"/>
          </p:cNvSpPr>
          <p:nvPr>
            <p:ph type="body" idx="1"/>
          </p:nvPr>
        </p:nvSpPr>
        <p:spPr>
          <a:xfrm>
            <a:off x="533401" y="936628"/>
            <a:ext cx="11169650" cy="533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11" lvl="0" indent="-308618" algn="l">
              <a:spcBef>
                <a:spcPts val="361"/>
              </a:spcBef>
              <a:spcAft>
                <a:spcPts val="0"/>
              </a:spcAft>
              <a:buSzPts val="1260"/>
              <a:buChar char="⧫"/>
              <a:defRPr/>
            </a:lvl1pPr>
            <a:lvl2pPr marL="914423" lvl="1" indent="-342908" algn="l">
              <a:spcBef>
                <a:spcPts val="361"/>
              </a:spcBef>
              <a:spcAft>
                <a:spcPts val="0"/>
              </a:spcAft>
              <a:buSzPts val="1800"/>
              <a:buChar char="›"/>
              <a:defRPr/>
            </a:lvl2pPr>
            <a:lvl3pPr marL="1371634" lvl="2" indent="-342908" algn="l">
              <a:spcBef>
                <a:spcPts val="361"/>
              </a:spcBef>
              <a:spcAft>
                <a:spcPts val="0"/>
              </a:spcAft>
              <a:buSzPts val="1800"/>
              <a:buChar char="»"/>
              <a:defRPr/>
            </a:lvl3pPr>
            <a:lvl4pPr marL="1828846" lvl="3" indent="-342908" algn="l">
              <a:spcBef>
                <a:spcPts val="361"/>
              </a:spcBef>
              <a:spcAft>
                <a:spcPts val="0"/>
              </a:spcAft>
              <a:buSzPts val="1800"/>
              <a:buChar char="¤"/>
              <a:defRPr/>
            </a:lvl4pPr>
            <a:lvl5pPr marL="2286057" lvl="4" indent="-342908" algn="l">
              <a:spcBef>
                <a:spcPts val="361"/>
              </a:spcBef>
              <a:spcAft>
                <a:spcPts val="0"/>
              </a:spcAft>
              <a:buSzPts val="1800"/>
              <a:buChar char="•"/>
              <a:defRPr/>
            </a:lvl5pPr>
            <a:lvl6pPr marL="2743269" lvl="5" indent="-342908" algn="l">
              <a:spcBef>
                <a:spcPts val="361"/>
              </a:spcBef>
              <a:spcAft>
                <a:spcPts val="0"/>
              </a:spcAft>
              <a:buSzPts val="1800"/>
              <a:buChar char="•"/>
              <a:defRPr/>
            </a:lvl6pPr>
            <a:lvl7pPr marL="3200480" lvl="6" indent="-342908" algn="l">
              <a:spcBef>
                <a:spcPts val="361"/>
              </a:spcBef>
              <a:spcAft>
                <a:spcPts val="0"/>
              </a:spcAft>
              <a:buSzPts val="1800"/>
              <a:buChar char="•"/>
              <a:defRPr/>
            </a:lvl7pPr>
            <a:lvl8pPr marL="3657691" lvl="7" indent="-342908" algn="l">
              <a:spcBef>
                <a:spcPts val="361"/>
              </a:spcBef>
              <a:spcAft>
                <a:spcPts val="0"/>
              </a:spcAft>
              <a:buSzPts val="1800"/>
              <a:buChar char="•"/>
              <a:defRPr/>
            </a:lvl8pPr>
            <a:lvl9pPr marL="4114903" lvl="8" indent="-342908" algn="l">
              <a:spcBef>
                <a:spcPts val="361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34"/>
          <p:cNvSpPr txBox="1">
            <a:spLocks noGrp="1"/>
          </p:cNvSpPr>
          <p:nvPr>
            <p:ph type="dt" idx="10"/>
          </p:nvPr>
        </p:nvSpPr>
        <p:spPr>
          <a:xfrm>
            <a:off x="8616951" y="6419850"/>
            <a:ext cx="2844800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4"/>
          <p:cNvSpPr txBox="1">
            <a:spLocks noGrp="1"/>
          </p:cNvSpPr>
          <p:nvPr>
            <p:ph type="ftr" idx="11"/>
          </p:nvPr>
        </p:nvSpPr>
        <p:spPr>
          <a:xfrm>
            <a:off x="558800" y="6400800"/>
            <a:ext cx="3556000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4"/>
          <p:cNvSpPr txBox="1">
            <a:spLocks noGrp="1"/>
          </p:cNvSpPr>
          <p:nvPr>
            <p:ph type="sldNum" idx="12"/>
          </p:nvPr>
        </p:nvSpPr>
        <p:spPr>
          <a:xfrm>
            <a:off x="4870450" y="6400800"/>
            <a:ext cx="2844800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 sz="14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 sz="14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 sz="14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 sz="14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 sz="14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 sz="14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 sz="14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 sz="14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 sz="14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291AB4-2D0A-1E41-8D94-42D3380DCE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B8D324-B853-DD4F-9166-3944566D4E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38383-2C10-744A-AD1D-F6E1A8831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9434E6-4C70-0146-85C2-E547A5E59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FCA7E-2F03-D449-BCB3-935E44DDD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1116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5"/>
          <p:cNvSpPr txBox="1"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5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11" lvl="0" indent="-228606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/>
            </a:lvl1pPr>
            <a:lvl2pPr marL="914423" lvl="1" indent="-228606" algn="l">
              <a:spcBef>
                <a:spcPts val="361"/>
              </a:spcBef>
              <a:spcAft>
                <a:spcPts val="0"/>
              </a:spcAft>
              <a:buSzPts val="1800"/>
              <a:buNone/>
              <a:defRPr sz="1801"/>
            </a:lvl2pPr>
            <a:lvl3pPr marL="1371634" lvl="2" indent="-228606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3pPr>
            <a:lvl4pPr marL="1828846" lvl="3" indent="-228606" algn="l">
              <a:spcBef>
                <a:spcPts val="281"/>
              </a:spcBef>
              <a:spcAft>
                <a:spcPts val="0"/>
              </a:spcAft>
              <a:buSzPts val="1400"/>
              <a:buNone/>
              <a:defRPr sz="1401"/>
            </a:lvl4pPr>
            <a:lvl5pPr marL="2286057" lvl="4" indent="-228606" algn="l">
              <a:spcBef>
                <a:spcPts val="281"/>
              </a:spcBef>
              <a:spcAft>
                <a:spcPts val="0"/>
              </a:spcAft>
              <a:buSzPts val="1400"/>
              <a:buNone/>
              <a:defRPr sz="1401"/>
            </a:lvl5pPr>
            <a:lvl6pPr marL="2743269" lvl="5" indent="-228606" algn="l">
              <a:spcBef>
                <a:spcPts val="281"/>
              </a:spcBef>
              <a:spcAft>
                <a:spcPts val="0"/>
              </a:spcAft>
              <a:buSzPts val="1400"/>
              <a:buNone/>
              <a:defRPr sz="1401"/>
            </a:lvl6pPr>
            <a:lvl7pPr marL="3200480" lvl="6" indent="-228606" algn="l">
              <a:spcBef>
                <a:spcPts val="281"/>
              </a:spcBef>
              <a:spcAft>
                <a:spcPts val="0"/>
              </a:spcAft>
              <a:buSzPts val="1400"/>
              <a:buNone/>
              <a:defRPr sz="1401"/>
            </a:lvl7pPr>
            <a:lvl8pPr marL="3657691" lvl="7" indent="-228606" algn="l">
              <a:spcBef>
                <a:spcPts val="281"/>
              </a:spcBef>
              <a:spcAft>
                <a:spcPts val="0"/>
              </a:spcAft>
              <a:buSzPts val="1400"/>
              <a:buNone/>
              <a:defRPr sz="1401"/>
            </a:lvl8pPr>
            <a:lvl9pPr marL="4114903" lvl="8" indent="-228606" algn="l">
              <a:spcBef>
                <a:spcPts val="281"/>
              </a:spcBef>
              <a:spcAft>
                <a:spcPts val="0"/>
              </a:spcAft>
              <a:buSzPts val="1400"/>
              <a:buNone/>
              <a:defRPr sz="1401"/>
            </a:lvl9pPr>
          </a:lstStyle>
          <a:p>
            <a:endParaRPr/>
          </a:p>
        </p:txBody>
      </p:sp>
      <p:sp>
        <p:nvSpPr>
          <p:cNvPr id="35" name="Google Shape;35;p35"/>
          <p:cNvSpPr txBox="1">
            <a:spLocks noGrp="1"/>
          </p:cNvSpPr>
          <p:nvPr>
            <p:ph type="dt" idx="10"/>
          </p:nvPr>
        </p:nvSpPr>
        <p:spPr>
          <a:xfrm>
            <a:off x="8616951" y="6419850"/>
            <a:ext cx="2844800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5"/>
          <p:cNvSpPr txBox="1">
            <a:spLocks noGrp="1"/>
          </p:cNvSpPr>
          <p:nvPr>
            <p:ph type="ftr" idx="11"/>
          </p:nvPr>
        </p:nvSpPr>
        <p:spPr>
          <a:xfrm>
            <a:off x="558800" y="6400800"/>
            <a:ext cx="3556000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5"/>
          <p:cNvSpPr txBox="1">
            <a:spLocks noGrp="1"/>
          </p:cNvSpPr>
          <p:nvPr>
            <p:ph type="sldNum" idx="12"/>
          </p:nvPr>
        </p:nvSpPr>
        <p:spPr>
          <a:xfrm>
            <a:off x="4870450" y="6400800"/>
            <a:ext cx="2844800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6"/>
          <p:cNvSpPr txBox="1">
            <a:spLocks noGrp="1"/>
          </p:cNvSpPr>
          <p:nvPr>
            <p:ph type="title"/>
          </p:nvPr>
        </p:nvSpPr>
        <p:spPr>
          <a:xfrm>
            <a:off x="575735" y="101602"/>
            <a:ext cx="11029951" cy="71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6"/>
          <p:cNvSpPr txBox="1">
            <a:spLocks noGrp="1"/>
          </p:cNvSpPr>
          <p:nvPr>
            <p:ph type="body" idx="1"/>
          </p:nvPr>
        </p:nvSpPr>
        <p:spPr>
          <a:xfrm>
            <a:off x="533403" y="936628"/>
            <a:ext cx="5482167" cy="533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11" lvl="0" indent="-353069" algn="l">
              <a:spcBef>
                <a:spcPts val="560"/>
              </a:spcBef>
              <a:spcAft>
                <a:spcPts val="0"/>
              </a:spcAft>
              <a:buSzPts val="1960"/>
              <a:buChar char="⧫"/>
              <a:defRPr sz="2800"/>
            </a:lvl1pPr>
            <a:lvl2pPr marL="914423" lvl="1" indent="-381010" algn="l">
              <a:spcBef>
                <a:spcPts val="480"/>
              </a:spcBef>
              <a:spcAft>
                <a:spcPts val="0"/>
              </a:spcAft>
              <a:buSzPts val="2400"/>
              <a:buChar char="›"/>
              <a:defRPr sz="2400"/>
            </a:lvl2pPr>
            <a:lvl3pPr marL="1371634" lvl="2" indent="-355609" algn="l">
              <a:spcBef>
                <a:spcPts val="400"/>
              </a:spcBef>
              <a:spcAft>
                <a:spcPts val="0"/>
              </a:spcAft>
              <a:buSzPts val="2000"/>
              <a:buChar char="»"/>
              <a:defRPr sz="2000"/>
            </a:lvl3pPr>
            <a:lvl4pPr marL="1828846" lvl="3" indent="-342908" algn="l">
              <a:spcBef>
                <a:spcPts val="361"/>
              </a:spcBef>
              <a:spcAft>
                <a:spcPts val="0"/>
              </a:spcAft>
              <a:buSzPts val="1800"/>
              <a:buChar char="¤"/>
              <a:defRPr sz="1801"/>
            </a:lvl4pPr>
            <a:lvl5pPr marL="2286057" lvl="4" indent="-342908" algn="l">
              <a:spcBef>
                <a:spcPts val="361"/>
              </a:spcBef>
              <a:spcAft>
                <a:spcPts val="0"/>
              </a:spcAft>
              <a:buSzPts val="1800"/>
              <a:buChar char="•"/>
              <a:defRPr sz="1801"/>
            </a:lvl5pPr>
            <a:lvl6pPr marL="2743269" lvl="5" indent="-342908" algn="l">
              <a:spcBef>
                <a:spcPts val="361"/>
              </a:spcBef>
              <a:spcAft>
                <a:spcPts val="0"/>
              </a:spcAft>
              <a:buSzPts val="1800"/>
              <a:buChar char="•"/>
              <a:defRPr sz="1801"/>
            </a:lvl6pPr>
            <a:lvl7pPr marL="3200480" lvl="6" indent="-342908" algn="l">
              <a:spcBef>
                <a:spcPts val="361"/>
              </a:spcBef>
              <a:spcAft>
                <a:spcPts val="0"/>
              </a:spcAft>
              <a:buSzPts val="1800"/>
              <a:buChar char="•"/>
              <a:defRPr sz="1801"/>
            </a:lvl7pPr>
            <a:lvl8pPr marL="3657691" lvl="7" indent="-342908" algn="l">
              <a:spcBef>
                <a:spcPts val="361"/>
              </a:spcBef>
              <a:spcAft>
                <a:spcPts val="0"/>
              </a:spcAft>
              <a:buSzPts val="1800"/>
              <a:buChar char="•"/>
              <a:defRPr sz="1801"/>
            </a:lvl8pPr>
            <a:lvl9pPr marL="4114903" lvl="8" indent="-342908" algn="l">
              <a:spcBef>
                <a:spcPts val="361"/>
              </a:spcBef>
              <a:spcAft>
                <a:spcPts val="0"/>
              </a:spcAft>
              <a:buSzPts val="1800"/>
              <a:buChar char="•"/>
              <a:defRPr sz="1801"/>
            </a:lvl9pPr>
          </a:lstStyle>
          <a:p>
            <a:endParaRPr/>
          </a:p>
        </p:txBody>
      </p:sp>
      <p:sp>
        <p:nvSpPr>
          <p:cNvPr id="41" name="Google Shape;41;p36"/>
          <p:cNvSpPr txBox="1">
            <a:spLocks noGrp="1"/>
          </p:cNvSpPr>
          <p:nvPr>
            <p:ph type="body" idx="2"/>
          </p:nvPr>
        </p:nvSpPr>
        <p:spPr>
          <a:xfrm>
            <a:off x="6218768" y="936628"/>
            <a:ext cx="5484284" cy="533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11" lvl="0" indent="-353069" algn="l">
              <a:spcBef>
                <a:spcPts val="560"/>
              </a:spcBef>
              <a:spcAft>
                <a:spcPts val="0"/>
              </a:spcAft>
              <a:buSzPts val="1960"/>
              <a:buChar char="⧫"/>
              <a:defRPr sz="2800"/>
            </a:lvl1pPr>
            <a:lvl2pPr marL="914423" lvl="1" indent="-381010" algn="l">
              <a:spcBef>
                <a:spcPts val="480"/>
              </a:spcBef>
              <a:spcAft>
                <a:spcPts val="0"/>
              </a:spcAft>
              <a:buSzPts val="2400"/>
              <a:buChar char="›"/>
              <a:defRPr sz="2400"/>
            </a:lvl2pPr>
            <a:lvl3pPr marL="1371634" lvl="2" indent="-355609" algn="l">
              <a:spcBef>
                <a:spcPts val="400"/>
              </a:spcBef>
              <a:spcAft>
                <a:spcPts val="0"/>
              </a:spcAft>
              <a:buSzPts val="2000"/>
              <a:buChar char="»"/>
              <a:defRPr sz="2000"/>
            </a:lvl3pPr>
            <a:lvl4pPr marL="1828846" lvl="3" indent="-342908" algn="l">
              <a:spcBef>
                <a:spcPts val="361"/>
              </a:spcBef>
              <a:spcAft>
                <a:spcPts val="0"/>
              </a:spcAft>
              <a:buSzPts val="1800"/>
              <a:buChar char="¤"/>
              <a:defRPr sz="1801"/>
            </a:lvl4pPr>
            <a:lvl5pPr marL="2286057" lvl="4" indent="-342908" algn="l">
              <a:spcBef>
                <a:spcPts val="361"/>
              </a:spcBef>
              <a:spcAft>
                <a:spcPts val="0"/>
              </a:spcAft>
              <a:buSzPts val="1800"/>
              <a:buChar char="•"/>
              <a:defRPr sz="1801"/>
            </a:lvl5pPr>
            <a:lvl6pPr marL="2743269" lvl="5" indent="-342908" algn="l">
              <a:spcBef>
                <a:spcPts val="361"/>
              </a:spcBef>
              <a:spcAft>
                <a:spcPts val="0"/>
              </a:spcAft>
              <a:buSzPts val="1800"/>
              <a:buChar char="•"/>
              <a:defRPr sz="1801"/>
            </a:lvl6pPr>
            <a:lvl7pPr marL="3200480" lvl="6" indent="-342908" algn="l">
              <a:spcBef>
                <a:spcPts val="361"/>
              </a:spcBef>
              <a:spcAft>
                <a:spcPts val="0"/>
              </a:spcAft>
              <a:buSzPts val="1800"/>
              <a:buChar char="•"/>
              <a:defRPr sz="1801"/>
            </a:lvl7pPr>
            <a:lvl8pPr marL="3657691" lvl="7" indent="-342908" algn="l">
              <a:spcBef>
                <a:spcPts val="361"/>
              </a:spcBef>
              <a:spcAft>
                <a:spcPts val="0"/>
              </a:spcAft>
              <a:buSzPts val="1800"/>
              <a:buChar char="•"/>
              <a:defRPr sz="1801"/>
            </a:lvl8pPr>
            <a:lvl9pPr marL="4114903" lvl="8" indent="-342908" algn="l">
              <a:spcBef>
                <a:spcPts val="361"/>
              </a:spcBef>
              <a:spcAft>
                <a:spcPts val="0"/>
              </a:spcAft>
              <a:buSzPts val="1800"/>
              <a:buChar char="•"/>
              <a:defRPr sz="1801"/>
            </a:lvl9pPr>
          </a:lstStyle>
          <a:p>
            <a:endParaRPr/>
          </a:p>
        </p:txBody>
      </p:sp>
      <p:sp>
        <p:nvSpPr>
          <p:cNvPr id="42" name="Google Shape;42;p36"/>
          <p:cNvSpPr txBox="1">
            <a:spLocks noGrp="1"/>
          </p:cNvSpPr>
          <p:nvPr>
            <p:ph type="dt" idx="10"/>
          </p:nvPr>
        </p:nvSpPr>
        <p:spPr>
          <a:xfrm>
            <a:off x="8616951" y="6419850"/>
            <a:ext cx="2844800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6"/>
          <p:cNvSpPr txBox="1">
            <a:spLocks noGrp="1"/>
          </p:cNvSpPr>
          <p:nvPr>
            <p:ph type="ftr" idx="11"/>
          </p:nvPr>
        </p:nvSpPr>
        <p:spPr>
          <a:xfrm>
            <a:off x="558800" y="6400800"/>
            <a:ext cx="3556000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6"/>
          <p:cNvSpPr txBox="1">
            <a:spLocks noGrp="1"/>
          </p:cNvSpPr>
          <p:nvPr>
            <p:ph type="sldNum" idx="12"/>
          </p:nvPr>
        </p:nvSpPr>
        <p:spPr>
          <a:xfrm>
            <a:off x="4870450" y="6400800"/>
            <a:ext cx="2844800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7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11" lvl="0" indent="-228606" algn="l">
              <a:spcBef>
                <a:spcPts val="480"/>
              </a:spcBef>
              <a:spcAft>
                <a:spcPts val="0"/>
              </a:spcAft>
              <a:buSzPts val="1680"/>
              <a:buNone/>
              <a:defRPr sz="2400" b="1"/>
            </a:lvl1pPr>
            <a:lvl2pPr marL="914423" lvl="1" indent="-228606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34" lvl="2" indent="-228606" algn="l">
              <a:spcBef>
                <a:spcPts val="361"/>
              </a:spcBef>
              <a:spcAft>
                <a:spcPts val="0"/>
              </a:spcAft>
              <a:buSzPts val="1800"/>
              <a:buNone/>
              <a:defRPr sz="1801" b="1"/>
            </a:lvl3pPr>
            <a:lvl4pPr marL="1828846" lvl="3" indent="-228606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57" lvl="4" indent="-228606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69" lvl="5" indent="-228606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80" lvl="6" indent="-228606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91" lvl="7" indent="-228606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903" lvl="8" indent="-228606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37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11" lvl="0" indent="-335288" algn="l">
              <a:spcBef>
                <a:spcPts val="480"/>
              </a:spcBef>
              <a:spcAft>
                <a:spcPts val="0"/>
              </a:spcAft>
              <a:buSzPts val="1680"/>
              <a:buChar char="⧫"/>
              <a:defRPr sz="2400"/>
            </a:lvl1pPr>
            <a:lvl2pPr marL="914423" lvl="1" indent="-355609" algn="l">
              <a:spcBef>
                <a:spcPts val="400"/>
              </a:spcBef>
              <a:spcAft>
                <a:spcPts val="0"/>
              </a:spcAft>
              <a:buSzPts val="2000"/>
              <a:buChar char="›"/>
              <a:defRPr sz="2000"/>
            </a:lvl2pPr>
            <a:lvl3pPr marL="1371634" lvl="2" indent="-342908" algn="l">
              <a:spcBef>
                <a:spcPts val="361"/>
              </a:spcBef>
              <a:spcAft>
                <a:spcPts val="0"/>
              </a:spcAft>
              <a:buSzPts val="1800"/>
              <a:buChar char="»"/>
              <a:defRPr sz="1801"/>
            </a:lvl3pPr>
            <a:lvl4pPr marL="1828846" lvl="3" indent="-330209" algn="l">
              <a:spcBef>
                <a:spcPts val="320"/>
              </a:spcBef>
              <a:spcAft>
                <a:spcPts val="0"/>
              </a:spcAft>
              <a:buSzPts val="1600"/>
              <a:buChar char="¤"/>
              <a:defRPr sz="1600"/>
            </a:lvl4pPr>
            <a:lvl5pPr marL="2286057" lvl="4" indent="-330209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69" lvl="5" indent="-330209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80" lvl="6" indent="-330209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91" lvl="7" indent="-330209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903" lvl="8" indent="-330209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37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11" lvl="0" indent="-228606" algn="l">
              <a:spcBef>
                <a:spcPts val="480"/>
              </a:spcBef>
              <a:spcAft>
                <a:spcPts val="0"/>
              </a:spcAft>
              <a:buSzPts val="1680"/>
              <a:buNone/>
              <a:defRPr sz="2400" b="1"/>
            </a:lvl1pPr>
            <a:lvl2pPr marL="914423" lvl="1" indent="-228606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34" lvl="2" indent="-228606" algn="l">
              <a:spcBef>
                <a:spcPts val="361"/>
              </a:spcBef>
              <a:spcAft>
                <a:spcPts val="0"/>
              </a:spcAft>
              <a:buSzPts val="1800"/>
              <a:buNone/>
              <a:defRPr sz="1801" b="1"/>
            </a:lvl3pPr>
            <a:lvl4pPr marL="1828846" lvl="3" indent="-228606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57" lvl="4" indent="-228606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69" lvl="5" indent="-228606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80" lvl="6" indent="-228606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91" lvl="7" indent="-228606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903" lvl="8" indent="-228606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37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11" lvl="0" indent="-335288" algn="l">
              <a:spcBef>
                <a:spcPts val="480"/>
              </a:spcBef>
              <a:spcAft>
                <a:spcPts val="0"/>
              </a:spcAft>
              <a:buSzPts val="1680"/>
              <a:buChar char="⧫"/>
              <a:defRPr sz="2400"/>
            </a:lvl1pPr>
            <a:lvl2pPr marL="914423" lvl="1" indent="-355609" algn="l">
              <a:spcBef>
                <a:spcPts val="400"/>
              </a:spcBef>
              <a:spcAft>
                <a:spcPts val="0"/>
              </a:spcAft>
              <a:buSzPts val="2000"/>
              <a:buChar char="›"/>
              <a:defRPr sz="2000"/>
            </a:lvl2pPr>
            <a:lvl3pPr marL="1371634" lvl="2" indent="-342908" algn="l">
              <a:spcBef>
                <a:spcPts val="361"/>
              </a:spcBef>
              <a:spcAft>
                <a:spcPts val="0"/>
              </a:spcAft>
              <a:buSzPts val="1800"/>
              <a:buChar char="»"/>
              <a:defRPr sz="1801"/>
            </a:lvl3pPr>
            <a:lvl4pPr marL="1828846" lvl="3" indent="-330209" algn="l">
              <a:spcBef>
                <a:spcPts val="320"/>
              </a:spcBef>
              <a:spcAft>
                <a:spcPts val="0"/>
              </a:spcAft>
              <a:buSzPts val="1600"/>
              <a:buChar char="¤"/>
              <a:defRPr sz="1600"/>
            </a:lvl4pPr>
            <a:lvl5pPr marL="2286057" lvl="4" indent="-330209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69" lvl="5" indent="-330209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80" lvl="6" indent="-330209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91" lvl="7" indent="-330209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903" lvl="8" indent="-330209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37"/>
          <p:cNvSpPr txBox="1">
            <a:spLocks noGrp="1"/>
          </p:cNvSpPr>
          <p:nvPr>
            <p:ph type="dt" idx="10"/>
          </p:nvPr>
        </p:nvSpPr>
        <p:spPr>
          <a:xfrm>
            <a:off x="8616951" y="6419850"/>
            <a:ext cx="2844800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7"/>
          <p:cNvSpPr txBox="1">
            <a:spLocks noGrp="1"/>
          </p:cNvSpPr>
          <p:nvPr>
            <p:ph type="ftr" idx="11"/>
          </p:nvPr>
        </p:nvSpPr>
        <p:spPr>
          <a:xfrm>
            <a:off x="558800" y="6400800"/>
            <a:ext cx="3556000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7"/>
          <p:cNvSpPr txBox="1">
            <a:spLocks noGrp="1"/>
          </p:cNvSpPr>
          <p:nvPr>
            <p:ph type="sldNum" idx="12"/>
          </p:nvPr>
        </p:nvSpPr>
        <p:spPr>
          <a:xfrm>
            <a:off x="4870450" y="6400800"/>
            <a:ext cx="2844800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0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0"/>
          <p:cNvSpPr txBox="1">
            <a:spLocks noGrp="1"/>
          </p:cNvSpPr>
          <p:nvPr>
            <p:ph type="body" idx="1"/>
          </p:nvPr>
        </p:nvSpPr>
        <p:spPr>
          <a:xfrm>
            <a:off x="4766734" y="273053"/>
            <a:ext cx="6815666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11" lvl="0" indent="-370850" algn="l">
              <a:spcBef>
                <a:spcPts val="640"/>
              </a:spcBef>
              <a:spcAft>
                <a:spcPts val="0"/>
              </a:spcAft>
              <a:buSzPts val="2240"/>
              <a:buChar char="⧫"/>
              <a:defRPr sz="3200"/>
            </a:lvl1pPr>
            <a:lvl2pPr marL="914423" lvl="1" indent="-406410" algn="l">
              <a:spcBef>
                <a:spcPts val="560"/>
              </a:spcBef>
              <a:spcAft>
                <a:spcPts val="0"/>
              </a:spcAft>
              <a:buSzPts val="2800"/>
              <a:buChar char="›"/>
              <a:defRPr sz="2800"/>
            </a:lvl2pPr>
            <a:lvl3pPr marL="1371634" lvl="2" indent="-381010" algn="l">
              <a:spcBef>
                <a:spcPts val="480"/>
              </a:spcBef>
              <a:spcAft>
                <a:spcPts val="0"/>
              </a:spcAft>
              <a:buSzPts val="2400"/>
              <a:buChar char="»"/>
              <a:defRPr sz="2400"/>
            </a:lvl3pPr>
            <a:lvl4pPr marL="1828846" lvl="3" indent="-355609" algn="l">
              <a:spcBef>
                <a:spcPts val="400"/>
              </a:spcBef>
              <a:spcAft>
                <a:spcPts val="0"/>
              </a:spcAft>
              <a:buSzPts val="2000"/>
              <a:buChar char="¤"/>
              <a:defRPr sz="2000"/>
            </a:lvl4pPr>
            <a:lvl5pPr marL="2286057" lvl="4" indent="-355609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69" lvl="5" indent="-355609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marL="3200480" lvl="6" indent="-355609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marL="3657691" lvl="7" indent="-355609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marL="4114903" lvl="8" indent="-355609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6" name="Google Shape;66;p40"/>
          <p:cNvSpPr txBox="1">
            <a:spLocks noGrp="1"/>
          </p:cNvSpPr>
          <p:nvPr>
            <p:ph type="body" idx="2"/>
          </p:nvPr>
        </p:nvSpPr>
        <p:spPr>
          <a:xfrm>
            <a:off x="609601" y="1435103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11" lvl="0" indent="-228606" algn="l">
              <a:spcBef>
                <a:spcPts val="281"/>
              </a:spcBef>
              <a:spcAft>
                <a:spcPts val="0"/>
              </a:spcAft>
              <a:buSzPts val="980"/>
              <a:buNone/>
              <a:defRPr sz="1401"/>
            </a:lvl1pPr>
            <a:lvl2pPr marL="914423" lvl="1" indent="-228606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34" lvl="2" indent="-228606" algn="l">
              <a:spcBef>
                <a:spcPts val="201"/>
              </a:spcBef>
              <a:spcAft>
                <a:spcPts val="0"/>
              </a:spcAft>
              <a:buSzPts val="1000"/>
              <a:buNone/>
              <a:defRPr sz="1001"/>
            </a:lvl3pPr>
            <a:lvl4pPr marL="1828846" lvl="3" indent="-228606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57" lvl="4" indent="-228606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69" lvl="5" indent="-228606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80" lvl="6" indent="-228606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91" lvl="7" indent="-228606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903" lvl="8" indent="-228606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7" name="Google Shape;67;p40"/>
          <p:cNvSpPr txBox="1">
            <a:spLocks noGrp="1"/>
          </p:cNvSpPr>
          <p:nvPr>
            <p:ph type="dt" idx="10"/>
          </p:nvPr>
        </p:nvSpPr>
        <p:spPr>
          <a:xfrm>
            <a:off x="8616951" y="6419850"/>
            <a:ext cx="2844800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0"/>
          <p:cNvSpPr txBox="1">
            <a:spLocks noGrp="1"/>
          </p:cNvSpPr>
          <p:nvPr>
            <p:ph type="ftr" idx="11"/>
          </p:nvPr>
        </p:nvSpPr>
        <p:spPr>
          <a:xfrm>
            <a:off x="558800" y="6400800"/>
            <a:ext cx="3556000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0"/>
          <p:cNvSpPr txBox="1">
            <a:spLocks noGrp="1"/>
          </p:cNvSpPr>
          <p:nvPr>
            <p:ph type="sldNum" idx="12"/>
          </p:nvPr>
        </p:nvSpPr>
        <p:spPr>
          <a:xfrm>
            <a:off x="4870450" y="6400800"/>
            <a:ext cx="2844800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1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1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FF6600"/>
              </a:buClr>
              <a:buSzPts val="224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FF66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FF66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41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11" lvl="0" indent="-228606" algn="l">
              <a:spcBef>
                <a:spcPts val="281"/>
              </a:spcBef>
              <a:spcAft>
                <a:spcPts val="0"/>
              </a:spcAft>
              <a:buSzPts val="980"/>
              <a:buNone/>
              <a:defRPr sz="1401"/>
            </a:lvl1pPr>
            <a:lvl2pPr marL="914423" lvl="1" indent="-228606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34" lvl="2" indent="-228606" algn="l">
              <a:spcBef>
                <a:spcPts val="201"/>
              </a:spcBef>
              <a:spcAft>
                <a:spcPts val="0"/>
              </a:spcAft>
              <a:buSzPts val="1000"/>
              <a:buNone/>
              <a:defRPr sz="1001"/>
            </a:lvl3pPr>
            <a:lvl4pPr marL="1828846" lvl="3" indent="-228606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57" lvl="4" indent="-228606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69" lvl="5" indent="-228606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80" lvl="6" indent="-228606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91" lvl="7" indent="-228606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903" lvl="8" indent="-228606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4" name="Google Shape;74;p41"/>
          <p:cNvSpPr txBox="1">
            <a:spLocks noGrp="1"/>
          </p:cNvSpPr>
          <p:nvPr>
            <p:ph type="dt" idx="10"/>
          </p:nvPr>
        </p:nvSpPr>
        <p:spPr>
          <a:xfrm>
            <a:off x="8616951" y="6419850"/>
            <a:ext cx="2844800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1"/>
          <p:cNvSpPr txBox="1">
            <a:spLocks noGrp="1"/>
          </p:cNvSpPr>
          <p:nvPr>
            <p:ph type="ftr" idx="11"/>
          </p:nvPr>
        </p:nvSpPr>
        <p:spPr>
          <a:xfrm>
            <a:off x="558800" y="6400800"/>
            <a:ext cx="3556000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1"/>
          <p:cNvSpPr txBox="1">
            <a:spLocks noGrp="1"/>
          </p:cNvSpPr>
          <p:nvPr>
            <p:ph type="sldNum" idx="12"/>
          </p:nvPr>
        </p:nvSpPr>
        <p:spPr>
          <a:xfrm>
            <a:off x="4870450" y="6400800"/>
            <a:ext cx="2844800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2"/>
          <p:cNvSpPr txBox="1">
            <a:spLocks noGrp="1"/>
          </p:cNvSpPr>
          <p:nvPr>
            <p:ph type="title"/>
          </p:nvPr>
        </p:nvSpPr>
        <p:spPr>
          <a:xfrm>
            <a:off x="575735" y="101602"/>
            <a:ext cx="11029951" cy="71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2"/>
          <p:cNvSpPr txBox="1">
            <a:spLocks noGrp="1"/>
          </p:cNvSpPr>
          <p:nvPr>
            <p:ph type="body" idx="1"/>
          </p:nvPr>
        </p:nvSpPr>
        <p:spPr>
          <a:xfrm rot="5400000">
            <a:off x="3449639" y="-1979611"/>
            <a:ext cx="5337175" cy="1116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11" lvl="0" indent="-308618" algn="l">
              <a:spcBef>
                <a:spcPts val="361"/>
              </a:spcBef>
              <a:spcAft>
                <a:spcPts val="0"/>
              </a:spcAft>
              <a:buSzPts val="1260"/>
              <a:buChar char="⧫"/>
              <a:defRPr/>
            </a:lvl1pPr>
            <a:lvl2pPr marL="914423" lvl="1" indent="-342908" algn="l">
              <a:spcBef>
                <a:spcPts val="361"/>
              </a:spcBef>
              <a:spcAft>
                <a:spcPts val="0"/>
              </a:spcAft>
              <a:buSzPts val="1800"/>
              <a:buChar char="›"/>
              <a:defRPr/>
            </a:lvl2pPr>
            <a:lvl3pPr marL="1371634" lvl="2" indent="-342908" algn="l">
              <a:spcBef>
                <a:spcPts val="361"/>
              </a:spcBef>
              <a:spcAft>
                <a:spcPts val="0"/>
              </a:spcAft>
              <a:buSzPts val="1800"/>
              <a:buChar char="»"/>
              <a:defRPr/>
            </a:lvl3pPr>
            <a:lvl4pPr marL="1828846" lvl="3" indent="-342908" algn="l">
              <a:spcBef>
                <a:spcPts val="361"/>
              </a:spcBef>
              <a:spcAft>
                <a:spcPts val="0"/>
              </a:spcAft>
              <a:buSzPts val="1800"/>
              <a:buChar char="¤"/>
              <a:defRPr/>
            </a:lvl4pPr>
            <a:lvl5pPr marL="2286057" lvl="4" indent="-342908" algn="l">
              <a:spcBef>
                <a:spcPts val="361"/>
              </a:spcBef>
              <a:spcAft>
                <a:spcPts val="0"/>
              </a:spcAft>
              <a:buSzPts val="1800"/>
              <a:buChar char="•"/>
              <a:defRPr/>
            </a:lvl5pPr>
            <a:lvl6pPr marL="2743269" lvl="5" indent="-342908" algn="l">
              <a:spcBef>
                <a:spcPts val="361"/>
              </a:spcBef>
              <a:spcAft>
                <a:spcPts val="0"/>
              </a:spcAft>
              <a:buSzPts val="1800"/>
              <a:buChar char="•"/>
              <a:defRPr/>
            </a:lvl6pPr>
            <a:lvl7pPr marL="3200480" lvl="6" indent="-342908" algn="l">
              <a:spcBef>
                <a:spcPts val="361"/>
              </a:spcBef>
              <a:spcAft>
                <a:spcPts val="0"/>
              </a:spcAft>
              <a:buSzPts val="1800"/>
              <a:buChar char="•"/>
              <a:defRPr/>
            </a:lvl7pPr>
            <a:lvl8pPr marL="3657691" lvl="7" indent="-342908" algn="l">
              <a:spcBef>
                <a:spcPts val="361"/>
              </a:spcBef>
              <a:spcAft>
                <a:spcPts val="0"/>
              </a:spcAft>
              <a:buSzPts val="1800"/>
              <a:buChar char="•"/>
              <a:defRPr/>
            </a:lvl8pPr>
            <a:lvl9pPr marL="4114903" lvl="8" indent="-342908" algn="l">
              <a:spcBef>
                <a:spcPts val="361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42"/>
          <p:cNvSpPr txBox="1">
            <a:spLocks noGrp="1"/>
          </p:cNvSpPr>
          <p:nvPr>
            <p:ph type="dt" idx="10"/>
          </p:nvPr>
        </p:nvSpPr>
        <p:spPr>
          <a:xfrm>
            <a:off x="8616951" y="6419850"/>
            <a:ext cx="2844800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2"/>
          <p:cNvSpPr txBox="1">
            <a:spLocks noGrp="1"/>
          </p:cNvSpPr>
          <p:nvPr>
            <p:ph type="ftr" idx="11"/>
          </p:nvPr>
        </p:nvSpPr>
        <p:spPr>
          <a:xfrm>
            <a:off x="558800" y="6400800"/>
            <a:ext cx="3556000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2"/>
          <p:cNvSpPr txBox="1">
            <a:spLocks noGrp="1"/>
          </p:cNvSpPr>
          <p:nvPr>
            <p:ph type="sldNum" idx="12"/>
          </p:nvPr>
        </p:nvSpPr>
        <p:spPr>
          <a:xfrm>
            <a:off x="4870450" y="6400800"/>
            <a:ext cx="2844800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文本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3"/>
          <p:cNvSpPr txBox="1">
            <a:spLocks noGrp="1"/>
          </p:cNvSpPr>
          <p:nvPr>
            <p:ph type="title"/>
          </p:nvPr>
        </p:nvSpPr>
        <p:spPr>
          <a:xfrm rot="5400000">
            <a:off x="7221009" y="1791758"/>
            <a:ext cx="6172200" cy="279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3"/>
          <p:cNvSpPr txBox="1">
            <a:spLocks noGrp="1"/>
          </p:cNvSpPr>
          <p:nvPr>
            <p:ph type="body" idx="1"/>
          </p:nvPr>
        </p:nvSpPr>
        <p:spPr>
          <a:xfrm rot="5400000">
            <a:off x="1534584" y="-899584"/>
            <a:ext cx="6172200" cy="8174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11" lvl="0" indent="-308618" algn="l">
              <a:spcBef>
                <a:spcPts val="361"/>
              </a:spcBef>
              <a:spcAft>
                <a:spcPts val="0"/>
              </a:spcAft>
              <a:buSzPts val="1260"/>
              <a:buChar char="⧫"/>
              <a:defRPr/>
            </a:lvl1pPr>
            <a:lvl2pPr marL="914423" lvl="1" indent="-342908" algn="l">
              <a:spcBef>
                <a:spcPts val="361"/>
              </a:spcBef>
              <a:spcAft>
                <a:spcPts val="0"/>
              </a:spcAft>
              <a:buSzPts val="1800"/>
              <a:buChar char="›"/>
              <a:defRPr/>
            </a:lvl2pPr>
            <a:lvl3pPr marL="1371634" lvl="2" indent="-342908" algn="l">
              <a:spcBef>
                <a:spcPts val="361"/>
              </a:spcBef>
              <a:spcAft>
                <a:spcPts val="0"/>
              </a:spcAft>
              <a:buSzPts val="1800"/>
              <a:buChar char="»"/>
              <a:defRPr/>
            </a:lvl3pPr>
            <a:lvl4pPr marL="1828846" lvl="3" indent="-342908" algn="l">
              <a:spcBef>
                <a:spcPts val="361"/>
              </a:spcBef>
              <a:spcAft>
                <a:spcPts val="0"/>
              </a:spcAft>
              <a:buSzPts val="1800"/>
              <a:buChar char="¤"/>
              <a:defRPr/>
            </a:lvl4pPr>
            <a:lvl5pPr marL="2286057" lvl="4" indent="-342908" algn="l">
              <a:spcBef>
                <a:spcPts val="361"/>
              </a:spcBef>
              <a:spcAft>
                <a:spcPts val="0"/>
              </a:spcAft>
              <a:buSzPts val="1800"/>
              <a:buChar char="•"/>
              <a:defRPr/>
            </a:lvl5pPr>
            <a:lvl6pPr marL="2743269" lvl="5" indent="-342908" algn="l">
              <a:spcBef>
                <a:spcPts val="361"/>
              </a:spcBef>
              <a:spcAft>
                <a:spcPts val="0"/>
              </a:spcAft>
              <a:buSzPts val="1800"/>
              <a:buChar char="•"/>
              <a:defRPr/>
            </a:lvl6pPr>
            <a:lvl7pPr marL="3200480" lvl="6" indent="-342908" algn="l">
              <a:spcBef>
                <a:spcPts val="361"/>
              </a:spcBef>
              <a:spcAft>
                <a:spcPts val="0"/>
              </a:spcAft>
              <a:buSzPts val="1800"/>
              <a:buChar char="•"/>
              <a:defRPr/>
            </a:lvl7pPr>
            <a:lvl8pPr marL="3657691" lvl="7" indent="-342908" algn="l">
              <a:spcBef>
                <a:spcPts val="361"/>
              </a:spcBef>
              <a:spcAft>
                <a:spcPts val="0"/>
              </a:spcAft>
              <a:buSzPts val="1800"/>
              <a:buChar char="•"/>
              <a:defRPr/>
            </a:lvl8pPr>
            <a:lvl9pPr marL="4114903" lvl="8" indent="-342908" algn="l">
              <a:spcBef>
                <a:spcPts val="361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43"/>
          <p:cNvSpPr txBox="1">
            <a:spLocks noGrp="1"/>
          </p:cNvSpPr>
          <p:nvPr>
            <p:ph type="dt" idx="10"/>
          </p:nvPr>
        </p:nvSpPr>
        <p:spPr>
          <a:xfrm>
            <a:off x="8616951" y="6419850"/>
            <a:ext cx="2844800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43"/>
          <p:cNvSpPr txBox="1">
            <a:spLocks noGrp="1"/>
          </p:cNvSpPr>
          <p:nvPr>
            <p:ph type="ftr" idx="11"/>
          </p:nvPr>
        </p:nvSpPr>
        <p:spPr>
          <a:xfrm>
            <a:off x="558800" y="6400800"/>
            <a:ext cx="3556000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3"/>
          <p:cNvSpPr txBox="1">
            <a:spLocks noGrp="1"/>
          </p:cNvSpPr>
          <p:nvPr>
            <p:ph type="sldNum" idx="12"/>
          </p:nvPr>
        </p:nvSpPr>
        <p:spPr>
          <a:xfrm>
            <a:off x="4870450" y="6400800"/>
            <a:ext cx="2844800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>
            <a:spLocks noGrp="1"/>
          </p:cNvSpPr>
          <p:nvPr>
            <p:ph type="body" idx="1"/>
          </p:nvPr>
        </p:nvSpPr>
        <p:spPr>
          <a:xfrm>
            <a:off x="533401" y="936628"/>
            <a:ext cx="11169650" cy="533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3060" algn="l" rtl="0">
              <a:spcBef>
                <a:spcPts val="560"/>
              </a:spcBef>
              <a:spcAft>
                <a:spcPts val="0"/>
              </a:spcAft>
              <a:buClr>
                <a:srgbClr val="FF6600"/>
              </a:buClr>
              <a:buSzPts val="1960"/>
              <a:buFont typeface="Noto Sans Symbols"/>
              <a:buChar char="⧫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FF6600"/>
              </a:buClr>
              <a:buSzPts val="2400"/>
              <a:buFont typeface="Arial"/>
              <a:buChar char="›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FF6600"/>
              </a:buClr>
              <a:buSzPts val="1800"/>
              <a:buFont typeface="Arial"/>
              <a:buChar char="¤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FF660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FF660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rgbClr val="FF660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FF660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rgbClr val="FF660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2"/>
          <p:cNvSpPr txBox="1">
            <a:spLocks noGrp="1"/>
          </p:cNvSpPr>
          <p:nvPr>
            <p:ph type="dt" idx="10"/>
          </p:nvPr>
        </p:nvSpPr>
        <p:spPr>
          <a:xfrm>
            <a:off x="8616951" y="6419850"/>
            <a:ext cx="2844800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32"/>
          <p:cNvSpPr txBox="1">
            <a:spLocks noGrp="1"/>
          </p:cNvSpPr>
          <p:nvPr>
            <p:ph type="ftr" idx="11"/>
          </p:nvPr>
        </p:nvSpPr>
        <p:spPr>
          <a:xfrm>
            <a:off x="558800" y="6400800"/>
            <a:ext cx="3556000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32"/>
          <p:cNvSpPr txBox="1">
            <a:spLocks noGrp="1"/>
          </p:cNvSpPr>
          <p:nvPr>
            <p:ph type="sldNum" idx="12"/>
          </p:nvPr>
        </p:nvSpPr>
        <p:spPr>
          <a:xfrm>
            <a:off x="4870450" y="6400800"/>
            <a:ext cx="2844800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4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4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4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4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4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4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4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4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Google Shape;14;p32"/>
          <p:cNvSpPr txBox="1">
            <a:spLocks noGrp="1"/>
          </p:cNvSpPr>
          <p:nvPr>
            <p:ph type="title"/>
          </p:nvPr>
        </p:nvSpPr>
        <p:spPr>
          <a:xfrm>
            <a:off x="575735" y="101602"/>
            <a:ext cx="11029951" cy="71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graphicFrame>
        <p:nvGraphicFramePr>
          <p:cNvPr id="15" name="Google Shape;15;p32"/>
          <p:cNvGraphicFramePr/>
          <p:nvPr/>
        </p:nvGraphicFramePr>
        <p:xfrm>
          <a:off x="518585" y="312741"/>
          <a:ext cx="12700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3" r:id="rId12" imgW="12700" imgH="1800225" progId="">
                  <p:embed/>
                </p:oleObj>
              </mc:Choice>
              <mc:Fallback>
                <p:oleObj r:id="rId12" imgW="12700" imgH="1800225" progId="">
                  <p:embed/>
                  <p:pic>
                    <p:nvPicPr>
                      <p:cNvPr id="15" name="Google Shape;15;p32"/>
                      <p:cNvPicPr preferRelativeResize="0"/>
                      <p:nvPr/>
                    </p:nvPicPr>
                    <p:blipFill rotWithShape="1">
                      <a:blip r:embed="rId13">
                        <a:alphaModFix/>
                      </a:blip>
                      <a:srcRect/>
                      <a:stretch/>
                    </p:blipFill>
                    <p:spPr>
                      <a:xfrm>
                        <a:off x="518585" y="312741"/>
                        <a:ext cx="12700" cy="180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Google Shape;16;p32"/>
          <p:cNvCxnSpPr/>
          <p:nvPr/>
        </p:nvCxnSpPr>
        <p:spPr>
          <a:xfrm>
            <a:off x="0" y="850900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D55C0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A577A-6260-6C4C-989B-5821B2718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ED0305-F820-4144-8321-9E8B94D4D7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CD214-22F0-8449-B3A0-6375A88C24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3497A7-9B33-6E4C-935B-C2961D6E28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D24284-65EA-904D-BF25-940DDD3070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69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s://github.com/magical-eda/MAGICA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l.acm.org/doi/10.1145/3299902.330975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l.acm.org/doi/10.1145/3299902.3309751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>
            <a:spLocks noGrp="1"/>
          </p:cNvSpPr>
          <p:nvPr>
            <p:ph type="ctrTitle"/>
          </p:nvPr>
        </p:nvSpPr>
        <p:spPr>
          <a:xfrm>
            <a:off x="0" y="1688615"/>
            <a:ext cx="121920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5400" dirty="0">
                <a:solidFill>
                  <a:schemeClr val="accent1">
                    <a:lumMod val="50000"/>
                  </a:schemeClr>
                </a:solidFill>
              </a:rPr>
              <a:t>Effective Analog/Mixed-Signal Circuit Placement Considering System Signal Flow</a:t>
            </a:r>
            <a:endParaRPr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4" name="Google Shape;94;p1"/>
          <p:cNvSpPr txBox="1">
            <a:spLocks noGrp="1"/>
          </p:cNvSpPr>
          <p:nvPr>
            <p:ph type="subTitle" idx="1"/>
          </p:nvPr>
        </p:nvSpPr>
        <p:spPr>
          <a:xfrm>
            <a:off x="609600" y="4174958"/>
            <a:ext cx="10972800" cy="175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122241">
              <a:spcBef>
                <a:spcPts val="0"/>
              </a:spcBef>
            </a:pPr>
            <a:r>
              <a:rPr lang="en-US" b="1" dirty="0">
                <a:latin typeface="+mj-lt"/>
              </a:rPr>
              <a:t>Keren Zhu</a:t>
            </a:r>
            <a:r>
              <a:rPr lang="en-US" dirty="0">
                <a:latin typeface="+mj-lt"/>
              </a:rPr>
              <a:t>, Hao Chen, </a:t>
            </a:r>
            <a:r>
              <a:rPr lang="en-US" dirty="0" err="1">
                <a:latin typeface="+mj-lt"/>
              </a:rPr>
              <a:t>Mingjie</a:t>
            </a:r>
            <a:r>
              <a:rPr lang="en-US" dirty="0">
                <a:latin typeface="+mj-lt"/>
              </a:rPr>
              <a:t> Liu, </a:t>
            </a:r>
            <a:r>
              <a:rPr lang="en-US" dirty="0" err="1">
                <a:latin typeface="+mj-lt"/>
              </a:rPr>
              <a:t>Xiyuan</a:t>
            </a:r>
            <a:r>
              <a:rPr lang="en-US" dirty="0">
                <a:latin typeface="+mj-lt"/>
              </a:rPr>
              <a:t> Tang, Nan Sun and David Z. Pan</a:t>
            </a:r>
          </a:p>
          <a:p>
            <a:pPr marL="0" indent="122241">
              <a:spcBef>
                <a:spcPts val="0"/>
              </a:spcBef>
            </a:pPr>
            <a:r>
              <a:rPr lang="en-US" dirty="0">
                <a:solidFill>
                  <a:schemeClr val="accent2"/>
                </a:solidFill>
                <a:latin typeface="+mj-lt"/>
              </a:rPr>
              <a:t>ECE Department</a:t>
            </a:r>
          </a:p>
          <a:p>
            <a:pPr marL="0" indent="122241">
              <a:spcBef>
                <a:spcPts val="0"/>
              </a:spcBef>
            </a:pPr>
            <a:r>
              <a:rPr lang="en-US" dirty="0">
                <a:solidFill>
                  <a:schemeClr val="accent2"/>
                </a:solidFill>
                <a:latin typeface="+mj-lt"/>
              </a:rPr>
              <a:t>The University of Texas at Austin</a:t>
            </a:r>
          </a:p>
          <a:p>
            <a:pPr indent="122241">
              <a:spcBef>
                <a:spcPts val="0"/>
              </a:spcBef>
            </a:pPr>
            <a:r>
              <a:rPr lang="en-US" sz="1600" dirty="0"/>
              <a:t>This work is supported in part by the NSF under Grant No. 1704758, and the DARPA ERI IDEA program</a:t>
            </a:r>
          </a:p>
          <a:p>
            <a:pPr marL="0" indent="122241">
              <a:spcBef>
                <a:spcPts val="0"/>
              </a:spcBef>
            </a:pPr>
            <a:endParaRPr dirty="0">
              <a:latin typeface="+mj-lt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9056915" y="333830"/>
            <a:ext cx="2801257" cy="59661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ts val="2000"/>
            </a:pPr>
            <a:endParaRPr sz="2000">
              <a:solidFill>
                <a:schemeClr val="dk1"/>
              </a:solidFill>
            </a:endParaRPr>
          </a:p>
        </p:txBody>
      </p:sp>
      <p:pic>
        <p:nvPicPr>
          <p:cNvPr id="3076" name="Picture 4" descr="https://lh3.googleusercontent.com/ht8Ghq9sVwD3NW0LaMa3Qkm3eqRctnTAo07U3cE1uz2OD2uYDVe58roo_UYFnq2WkKjxi59oFvqc5yNZ2iQstQLDMrUrMeeNBRd6_3Awu8WJKCXfi8MJq0H82fesA1v_gRH6rrQ5AwcnGAHtaBo">
            <a:extLst>
              <a:ext uri="{FF2B5EF4-FFF2-40B4-BE49-F238E27FC236}">
                <a16:creationId xmlns:a16="http://schemas.microsoft.com/office/drawing/2014/main" id="{D6A91A6E-94CF-3646-AD3C-9C6AE0EE6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29" y="333830"/>
            <a:ext cx="2801257" cy="80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2C997A9-9B0C-0247-ADAE-293FD530C0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74"/>
    </mc:Choice>
    <mc:Fallback>
      <p:transition spd="slow" advTm="86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446B-99D6-F140-ACDF-DEA9BA67B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Motivation: placer v2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E8A289-54DD-EF41-A805-443E3ACD2913}"/>
              </a:ext>
            </a:extLst>
          </p:cNvPr>
          <p:cNvSpPr txBox="1"/>
          <p:nvPr/>
        </p:nvSpPr>
        <p:spPr>
          <a:xfrm>
            <a:off x="1841157" y="1495167"/>
            <a:ext cx="2884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Placer v1 [Xu+ ISPD19]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3DD373-B361-CA4A-9565-91522B3C5269}"/>
              </a:ext>
            </a:extLst>
          </p:cNvPr>
          <p:cNvSpPr txBox="1"/>
          <p:nvPr/>
        </p:nvSpPr>
        <p:spPr>
          <a:xfrm>
            <a:off x="1841156" y="2060905"/>
            <a:ext cx="3324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Router v1 [Zhu+ ICCAD19]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BC7508-9C37-3C45-9FC9-71D52F3A29D2}"/>
              </a:ext>
            </a:extLst>
          </p:cNvPr>
          <p:cNvSpPr txBox="1"/>
          <p:nvPr/>
        </p:nvSpPr>
        <p:spPr>
          <a:xfrm>
            <a:off x="1849988" y="2572879"/>
            <a:ext cx="3671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Hierarchical flow [Liu+ DAC20]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207EB-3FDC-6840-A799-51EB947D22D3}"/>
              </a:ext>
            </a:extLst>
          </p:cNvPr>
          <p:cNvSpPr txBox="1"/>
          <p:nvPr/>
        </p:nvSpPr>
        <p:spPr>
          <a:xfrm>
            <a:off x="1149476" y="4466693"/>
            <a:ext cx="44294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Placer v2 [Zhu+ ICCAD20]</a:t>
            </a:r>
          </a:p>
          <a:p>
            <a:pPr algn="ctr"/>
            <a:r>
              <a:rPr lang="en-US" sz="2800" dirty="0"/>
              <a:t>This work</a:t>
            </a:r>
          </a:p>
        </p:txBody>
      </p:sp>
      <p:sp>
        <p:nvSpPr>
          <p:cNvPr id="3" name="Down Arrow 2">
            <a:extLst>
              <a:ext uri="{FF2B5EF4-FFF2-40B4-BE49-F238E27FC236}">
                <a16:creationId xmlns:a16="http://schemas.microsoft.com/office/drawing/2014/main" id="{F6C88E88-DB60-D441-8B29-9B5BE0069C21}"/>
              </a:ext>
            </a:extLst>
          </p:cNvPr>
          <p:cNvSpPr/>
          <p:nvPr/>
        </p:nvSpPr>
        <p:spPr>
          <a:xfrm>
            <a:off x="2681416" y="3076832"/>
            <a:ext cx="822214" cy="1389861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24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446B-99D6-F140-ACDF-DEA9BA67B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Motivation: router v2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E8A289-54DD-EF41-A805-443E3ACD2913}"/>
              </a:ext>
            </a:extLst>
          </p:cNvPr>
          <p:cNvSpPr txBox="1"/>
          <p:nvPr/>
        </p:nvSpPr>
        <p:spPr>
          <a:xfrm>
            <a:off x="1841157" y="1495167"/>
            <a:ext cx="2884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Placer v1 [Xu+ ISPD19]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3DD373-B361-CA4A-9565-91522B3C5269}"/>
              </a:ext>
            </a:extLst>
          </p:cNvPr>
          <p:cNvSpPr txBox="1"/>
          <p:nvPr/>
        </p:nvSpPr>
        <p:spPr>
          <a:xfrm>
            <a:off x="1841156" y="2060905"/>
            <a:ext cx="3324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Router v1 [Zhu+ ICCAD19]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BC7508-9C37-3C45-9FC9-71D52F3A29D2}"/>
              </a:ext>
            </a:extLst>
          </p:cNvPr>
          <p:cNvSpPr txBox="1"/>
          <p:nvPr/>
        </p:nvSpPr>
        <p:spPr>
          <a:xfrm>
            <a:off x="1849988" y="2572879"/>
            <a:ext cx="3671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Hierarchical flow [Liu+ DAC20]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207EB-3FDC-6840-A799-51EB947D22D3}"/>
              </a:ext>
            </a:extLst>
          </p:cNvPr>
          <p:cNvSpPr txBox="1"/>
          <p:nvPr/>
        </p:nvSpPr>
        <p:spPr>
          <a:xfrm>
            <a:off x="1149476" y="4466693"/>
            <a:ext cx="44294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Placer v2 [Zhu+ ICCAD20]</a:t>
            </a:r>
          </a:p>
          <a:p>
            <a:pPr algn="ctr"/>
            <a:r>
              <a:rPr lang="en-US" sz="2800" dirty="0"/>
              <a:t>This work</a:t>
            </a:r>
          </a:p>
        </p:txBody>
      </p:sp>
      <p:sp>
        <p:nvSpPr>
          <p:cNvPr id="3" name="Down Arrow 2">
            <a:extLst>
              <a:ext uri="{FF2B5EF4-FFF2-40B4-BE49-F238E27FC236}">
                <a16:creationId xmlns:a16="http://schemas.microsoft.com/office/drawing/2014/main" id="{F6C88E88-DB60-D441-8B29-9B5BE0069C21}"/>
              </a:ext>
            </a:extLst>
          </p:cNvPr>
          <p:cNvSpPr/>
          <p:nvPr/>
        </p:nvSpPr>
        <p:spPr>
          <a:xfrm>
            <a:off x="2681416" y="3076832"/>
            <a:ext cx="822214" cy="1389861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3A55D0-B968-774D-9B56-668D612BDEA6}"/>
              </a:ext>
            </a:extLst>
          </p:cNvPr>
          <p:cNvSpPr txBox="1"/>
          <p:nvPr/>
        </p:nvSpPr>
        <p:spPr>
          <a:xfrm>
            <a:off x="6473663" y="4124822"/>
            <a:ext cx="47307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Router v2 [Chen+ ICCAD20]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D8307D-9438-A64E-BD1B-4819C2F4CCA6}"/>
              </a:ext>
            </a:extLst>
          </p:cNvPr>
          <p:cNvSpPr txBox="1"/>
          <p:nvPr/>
        </p:nvSpPr>
        <p:spPr>
          <a:xfrm>
            <a:off x="7362343" y="4682136"/>
            <a:ext cx="32026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2A.3 Toward Silicon-Proven Detailed Routing for Analog and Mixed-Signal Circuits</a:t>
            </a: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BD833CD5-A29C-204D-BBE9-87AD224A7B98}"/>
              </a:ext>
            </a:extLst>
          </p:cNvPr>
          <p:cNvSpPr/>
          <p:nvPr/>
        </p:nvSpPr>
        <p:spPr>
          <a:xfrm rot="18924421">
            <a:off x="5519299" y="2902290"/>
            <a:ext cx="822214" cy="1389861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573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446B-99D6-F140-ACDF-DEA9BA67B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Motivation: router v2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E8A289-54DD-EF41-A805-443E3ACD2913}"/>
              </a:ext>
            </a:extLst>
          </p:cNvPr>
          <p:cNvSpPr txBox="1"/>
          <p:nvPr/>
        </p:nvSpPr>
        <p:spPr>
          <a:xfrm>
            <a:off x="1841157" y="1495167"/>
            <a:ext cx="2884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Placer v1 [Xu+ ISPD19]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3DD373-B361-CA4A-9565-91522B3C5269}"/>
              </a:ext>
            </a:extLst>
          </p:cNvPr>
          <p:cNvSpPr txBox="1"/>
          <p:nvPr/>
        </p:nvSpPr>
        <p:spPr>
          <a:xfrm>
            <a:off x="1841156" y="2060905"/>
            <a:ext cx="3324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Router v1 [Zhu+ ICCAD19]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BC7508-9C37-3C45-9FC9-71D52F3A29D2}"/>
              </a:ext>
            </a:extLst>
          </p:cNvPr>
          <p:cNvSpPr txBox="1"/>
          <p:nvPr/>
        </p:nvSpPr>
        <p:spPr>
          <a:xfrm>
            <a:off x="1849988" y="2572879"/>
            <a:ext cx="3671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Hierarchical flow [Liu+ DAC20]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207EB-3FDC-6840-A799-51EB947D22D3}"/>
              </a:ext>
            </a:extLst>
          </p:cNvPr>
          <p:cNvSpPr txBox="1"/>
          <p:nvPr/>
        </p:nvSpPr>
        <p:spPr>
          <a:xfrm>
            <a:off x="1149476" y="4466693"/>
            <a:ext cx="44294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Placer v2 [Zhu+ ICCAD20]</a:t>
            </a:r>
          </a:p>
          <a:p>
            <a:pPr algn="ctr"/>
            <a:r>
              <a:rPr lang="en-US" sz="2800" dirty="0"/>
              <a:t>This work</a:t>
            </a:r>
          </a:p>
        </p:txBody>
      </p:sp>
      <p:sp>
        <p:nvSpPr>
          <p:cNvPr id="3" name="Down Arrow 2">
            <a:extLst>
              <a:ext uri="{FF2B5EF4-FFF2-40B4-BE49-F238E27FC236}">
                <a16:creationId xmlns:a16="http://schemas.microsoft.com/office/drawing/2014/main" id="{F6C88E88-DB60-D441-8B29-9B5BE0069C21}"/>
              </a:ext>
            </a:extLst>
          </p:cNvPr>
          <p:cNvSpPr/>
          <p:nvPr/>
        </p:nvSpPr>
        <p:spPr>
          <a:xfrm>
            <a:off x="2681416" y="3076832"/>
            <a:ext cx="822214" cy="1389861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3A55D0-B968-774D-9B56-668D612BDEA6}"/>
              </a:ext>
            </a:extLst>
          </p:cNvPr>
          <p:cNvSpPr txBox="1"/>
          <p:nvPr/>
        </p:nvSpPr>
        <p:spPr>
          <a:xfrm>
            <a:off x="6473663" y="4124822"/>
            <a:ext cx="47307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Router v2 [Chen+ ICCAD20]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D8307D-9438-A64E-BD1B-4819C2F4CCA6}"/>
              </a:ext>
            </a:extLst>
          </p:cNvPr>
          <p:cNvSpPr txBox="1"/>
          <p:nvPr/>
        </p:nvSpPr>
        <p:spPr>
          <a:xfrm>
            <a:off x="7362343" y="4682136"/>
            <a:ext cx="32026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2A.3 Toward Silicon-Proven Detailed Routing for Analog and Mixed-Signal Circuits</a:t>
            </a: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BD833CD5-A29C-204D-BBE9-87AD224A7B98}"/>
              </a:ext>
            </a:extLst>
          </p:cNvPr>
          <p:cNvSpPr/>
          <p:nvPr/>
        </p:nvSpPr>
        <p:spPr>
          <a:xfrm rot="18924421">
            <a:off x="5519299" y="2902290"/>
            <a:ext cx="822214" cy="1389861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B5F5CFD-92A1-B148-BC61-BE0F9A6EBF09}"/>
              </a:ext>
            </a:extLst>
          </p:cNvPr>
          <p:cNvSpPr/>
          <p:nvPr/>
        </p:nvSpPr>
        <p:spPr>
          <a:xfrm>
            <a:off x="741405" y="3880022"/>
            <a:ext cx="5165125" cy="192765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76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57D2B52-D498-4D45-BB16-1AC6C552E0FB}"/>
              </a:ext>
            </a:extLst>
          </p:cNvPr>
          <p:cNvCxnSpPr/>
          <p:nvPr/>
        </p:nvCxnSpPr>
        <p:spPr>
          <a:xfrm>
            <a:off x="6144773" y="1161534"/>
            <a:ext cx="0" cy="5325762"/>
          </a:xfrm>
          <a:prstGeom prst="line">
            <a:avLst/>
          </a:prstGeom>
          <a:ln w="635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8648A10-96BC-694D-B42E-AF9AD5EA3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Placer v2 contributions in high-level 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578DD-DB74-754B-ADA9-F35E19A3B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1" y="936629"/>
            <a:ext cx="6966856" cy="953956"/>
          </a:xfrm>
        </p:spPr>
        <p:txBody>
          <a:bodyPr/>
          <a:lstStyle/>
          <a:p>
            <a:r>
              <a:rPr lang="en-US" dirty="0"/>
              <a:t>Magical placer v2 has: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7A7E97-7D16-F54C-8EF7-D090B67746BD}"/>
              </a:ext>
            </a:extLst>
          </p:cNvPr>
          <p:cNvSpPr txBox="1"/>
          <p:nvPr/>
        </p:nvSpPr>
        <p:spPr>
          <a:xfrm>
            <a:off x="1235676" y="5665090"/>
            <a:ext cx="42130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Building Block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81DF17-7070-184B-8CB6-002AA04F05B2}"/>
              </a:ext>
            </a:extLst>
          </p:cNvPr>
          <p:cNvSpPr txBox="1"/>
          <p:nvPr/>
        </p:nvSpPr>
        <p:spPr>
          <a:xfrm>
            <a:off x="7500257" y="5665090"/>
            <a:ext cx="28039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System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27D6E7-F988-E84C-B540-51B2AC31A03B}"/>
              </a:ext>
            </a:extLst>
          </p:cNvPr>
          <p:cNvSpPr txBox="1"/>
          <p:nvPr/>
        </p:nvSpPr>
        <p:spPr>
          <a:xfrm>
            <a:off x="6348289" y="2077518"/>
            <a:ext cx="5295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New System Signal Flow Cost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B93DE6-6AD6-A740-BE0F-581967999B36}"/>
              </a:ext>
            </a:extLst>
          </p:cNvPr>
          <p:cNvSpPr txBox="1"/>
          <p:nvPr/>
        </p:nvSpPr>
        <p:spPr>
          <a:xfrm>
            <a:off x="3335350" y="3453937"/>
            <a:ext cx="5618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Self-adaptive multiplier updates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53307D-7147-9C45-8FF6-C109B96BB554}"/>
              </a:ext>
            </a:extLst>
          </p:cNvPr>
          <p:cNvSpPr txBox="1"/>
          <p:nvPr/>
        </p:nvSpPr>
        <p:spPr>
          <a:xfrm>
            <a:off x="3139719" y="4244783"/>
            <a:ext cx="5856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Gradient-based NLP optimization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6384FA-92D9-AF41-9F9E-E9BC0D82F939}"/>
              </a:ext>
            </a:extLst>
          </p:cNvPr>
          <p:cNvSpPr txBox="1"/>
          <p:nvPr/>
        </p:nvSpPr>
        <p:spPr>
          <a:xfrm>
            <a:off x="783079" y="2089998"/>
            <a:ext cx="4594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New Power Net WL model</a:t>
            </a:r>
          </a:p>
        </p:txBody>
      </p:sp>
    </p:spTree>
    <p:extLst>
      <p:ext uri="{BB962C8B-B14F-4D97-AF65-F5344CB8AC3E}">
        <p14:creationId xmlns:p14="http://schemas.microsoft.com/office/powerpoint/2010/main" val="584308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6AFA6-2CFE-184B-80CD-320376A21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Placer v2 flow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0CAD60-54F5-9640-A1CE-4FD4F2337A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Global placement decides the rough locations of each blocks</a:t>
            </a:r>
          </a:p>
          <a:p>
            <a:pPr lvl="1"/>
            <a:r>
              <a:rPr lang="en-US" dirty="0"/>
              <a:t>Iterative numerically solve non-linear optimization problem</a:t>
            </a:r>
          </a:p>
          <a:p>
            <a:pPr lvl="1"/>
            <a:r>
              <a:rPr lang="en-US" dirty="0"/>
              <a:t>Increase penalty multipliers for overlapping, etc. in each iteration</a:t>
            </a:r>
          </a:p>
          <a:p>
            <a:r>
              <a:rPr lang="en-US" dirty="0"/>
              <a:t>Legalization ensure spacing and symmetry</a:t>
            </a:r>
          </a:p>
          <a:p>
            <a:pPr lvl="1"/>
            <a:r>
              <a:rPr lang="en-US" dirty="0"/>
              <a:t>Constraint graph + Linear programming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059E41-2D4B-0442-80E3-11AC575F0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1617" y="3347769"/>
            <a:ext cx="7421434" cy="340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69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54FB4-92C9-DB49-BBD6-D49385566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signal flow cost formulation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DF722F-5E52-ED49-BE81-5D580F508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5968" y="960223"/>
            <a:ext cx="4116186" cy="19935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CD34D4-C4B6-8E4A-A619-38D3369FE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735" y="1952368"/>
            <a:ext cx="2964753" cy="46090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57FB3B-8079-CA4A-BA5C-74565A9927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2793" y="2147327"/>
            <a:ext cx="2150900" cy="4609071"/>
          </a:xfrm>
          <a:prstGeom prst="rect">
            <a:avLst/>
          </a:prstGeom>
        </p:spPr>
      </p:pic>
      <p:sp>
        <p:nvSpPr>
          <p:cNvPr id="8" name="Right Arrow 7">
            <a:extLst>
              <a:ext uri="{FF2B5EF4-FFF2-40B4-BE49-F238E27FC236}">
                <a16:creationId xmlns:a16="http://schemas.microsoft.com/office/drawing/2014/main" id="{87526051-147A-3C4B-9227-666A8C8AED93}"/>
              </a:ext>
            </a:extLst>
          </p:cNvPr>
          <p:cNvSpPr/>
          <p:nvPr/>
        </p:nvSpPr>
        <p:spPr>
          <a:xfrm>
            <a:off x="3716434" y="3231292"/>
            <a:ext cx="2001794" cy="797011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74E6F6-B677-174A-A27E-27C1177E5C2C}"/>
              </a:ext>
            </a:extLst>
          </p:cNvPr>
          <p:cNvSpPr txBox="1"/>
          <p:nvPr/>
        </p:nvSpPr>
        <p:spPr>
          <a:xfrm>
            <a:off x="3529856" y="4256903"/>
            <a:ext cx="23749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Want straight signal flow</a:t>
            </a:r>
          </a:p>
        </p:txBody>
      </p:sp>
    </p:spTree>
    <p:extLst>
      <p:ext uri="{BB962C8B-B14F-4D97-AF65-F5344CB8AC3E}">
        <p14:creationId xmlns:p14="http://schemas.microsoft.com/office/powerpoint/2010/main" val="1264134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54FB4-92C9-DB49-BBD6-D49385566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signal flow cost formulation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87526051-147A-3C4B-9227-666A8C8AED93}"/>
              </a:ext>
            </a:extLst>
          </p:cNvPr>
          <p:cNvSpPr/>
          <p:nvPr/>
        </p:nvSpPr>
        <p:spPr>
          <a:xfrm>
            <a:off x="3716434" y="3231292"/>
            <a:ext cx="2001794" cy="797011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74E6F6-B677-174A-A27E-27C1177E5C2C}"/>
              </a:ext>
            </a:extLst>
          </p:cNvPr>
          <p:cNvSpPr txBox="1"/>
          <p:nvPr/>
        </p:nvSpPr>
        <p:spPr>
          <a:xfrm>
            <a:off x="3529856" y="4256903"/>
            <a:ext cx="23749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Minimize the angle </a:t>
            </a:r>
            <a:r>
              <a:rPr lang="el-GR" sz="3200" dirty="0"/>
              <a:t>θ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0E1051-6ADA-3840-AFE1-1AE0A1858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10" y="1793416"/>
            <a:ext cx="3249745" cy="40393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AC6693-8CD9-5947-A4EE-B6A50CB99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0710" y="2739253"/>
            <a:ext cx="6007100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002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54FB4-92C9-DB49-BBD6-D49385566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 more accurate power WL model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87526051-147A-3C4B-9227-666A8C8AED93}"/>
              </a:ext>
            </a:extLst>
          </p:cNvPr>
          <p:cNvSpPr/>
          <p:nvPr/>
        </p:nvSpPr>
        <p:spPr>
          <a:xfrm>
            <a:off x="3716434" y="3231292"/>
            <a:ext cx="2001794" cy="797011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74E6F6-B677-174A-A27E-27C1177E5C2C}"/>
              </a:ext>
            </a:extLst>
          </p:cNvPr>
          <p:cNvSpPr txBox="1"/>
          <p:nvPr/>
        </p:nvSpPr>
        <p:spPr>
          <a:xfrm>
            <a:off x="3701681" y="4281617"/>
            <a:ext cx="23749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Pin-to-stripe power routing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4BFCB0-E62B-0745-B8FC-53508BC5B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" y="2886784"/>
            <a:ext cx="3607491" cy="22830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8A1A13-ADE8-0D42-AB9D-EF6746ED3327}"/>
              </a:ext>
            </a:extLst>
          </p:cNvPr>
          <p:cNvSpPr txBox="1"/>
          <p:nvPr/>
        </p:nvSpPr>
        <p:spPr>
          <a:xfrm>
            <a:off x="2142841" y="1418311"/>
            <a:ext cx="9954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Disclaimer: this WL model is targeting for MAGICAL router v2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C8D37E-49CA-8C46-995E-5A7857E66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7406" y="3410485"/>
            <a:ext cx="5157429" cy="123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870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48A10-96BC-694D-B42E-AF9AD5EA3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multiplier updating scheme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578DD-DB74-754B-ADA9-F35E19A3B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936628"/>
            <a:ext cx="11072285" cy="5337175"/>
          </a:xfrm>
        </p:spPr>
        <p:txBody>
          <a:bodyPr/>
          <a:lstStyle/>
          <a:p>
            <a:r>
              <a:rPr lang="en-US" dirty="0"/>
              <a:t>For better numerical robustness</a:t>
            </a:r>
          </a:p>
          <a:p>
            <a:r>
              <a:rPr lang="en-US" dirty="0"/>
              <a:t>Matching initial gradient norm</a:t>
            </a:r>
          </a:p>
          <a:p>
            <a:pPr lvl="1"/>
            <a:r>
              <a:rPr lang="en-US" dirty="0"/>
              <a:t>Encourage comparable efforts to different costs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 err="1"/>
              <a:t>Subgradient</a:t>
            </a:r>
            <a:r>
              <a:rPr lang="en-US" dirty="0"/>
              <a:t> method to increase penalty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2D2A31-635E-234D-9BFA-9FE83C46A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048" y="2504560"/>
            <a:ext cx="4812957" cy="18488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BC9BD9-8E81-114C-A9B0-0AB198C12CE5}"/>
              </a:ext>
            </a:extLst>
          </p:cNvPr>
          <p:cNvSpPr txBox="1"/>
          <p:nvPr/>
        </p:nvSpPr>
        <p:spPr>
          <a:xfrm>
            <a:off x="7150235" y="2755556"/>
            <a:ext cx="5041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Use WL as common reference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50DFD31-C160-904A-838C-3E202A37AE48}"/>
              </a:ext>
            </a:extLst>
          </p:cNvPr>
          <p:cNvCxnSpPr>
            <a:cxnSpLocks/>
          </p:cNvCxnSpPr>
          <p:nvPr/>
        </p:nvCxnSpPr>
        <p:spPr>
          <a:xfrm flipH="1" flipV="1">
            <a:off x="5202195" y="2891481"/>
            <a:ext cx="1948040" cy="125685"/>
          </a:xfrm>
          <a:prstGeom prst="straightConnector1">
            <a:avLst/>
          </a:prstGeom>
          <a:ln w="50800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B8055EF7-2061-6A4C-916D-75EAAD2F2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6857" y="5257858"/>
            <a:ext cx="4191000" cy="7239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503870D-B808-9148-871F-DA94D95AF0A3}"/>
              </a:ext>
            </a:extLst>
          </p:cNvPr>
          <p:cNvSpPr txBox="1"/>
          <p:nvPr/>
        </p:nvSpPr>
        <p:spPr>
          <a:xfrm>
            <a:off x="7982311" y="4711867"/>
            <a:ext cx="32042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Increase penalty based on how much is the violations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F246391-1EA3-7C4C-A0C6-E69270EB3A55}"/>
              </a:ext>
            </a:extLst>
          </p:cNvPr>
          <p:cNvCxnSpPr>
            <a:cxnSpLocks/>
            <a:endCxn id="13" idx="3"/>
          </p:cNvCxnSpPr>
          <p:nvPr/>
        </p:nvCxnSpPr>
        <p:spPr>
          <a:xfrm flipH="1" flipV="1">
            <a:off x="5917857" y="5619808"/>
            <a:ext cx="2006248" cy="2"/>
          </a:xfrm>
          <a:prstGeom prst="straightConnector1">
            <a:avLst/>
          </a:prstGeom>
          <a:ln w="50800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3990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1467A28-01BA-1340-887E-75C3B6AD7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933" y="1294417"/>
            <a:ext cx="4763517" cy="48748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648A10-96BC-694D-B42E-AF9AD5EA3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Gradient-based optimization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BC9BD9-8E81-114C-A9B0-0AB198C12CE5}"/>
              </a:ext>
            </a:extLst>
          </p:cNvPr>
          <p:cNvSpPr txBox="1"/>
          <p:nvPr/>
        </p:nvSpPr>
        <p:spPr>
          <a:xfrm>
            <a:off x="8401441" y="3254770"/>
            <a:ext cx="32042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Adam optimizer for general cases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50DFD31-C160-904A-838C-3E202A37AE48}"/>
              </a:ext>
            </a:extLst>
          </p:cNvPr>
          <p:cNvCxnSpPr>
            <a:cxnSpLocks/>
          </p:cNvCxnSpPr>
          <p:nvPr/>
        </p:nvCxnSpPr>
        <p:spPr>
          <a:xfrm flipH="1">
            <a:off x="5306609" y="3835730"/>
            <a:ext cx="3094832" cy="498764"/>
          </a:xfrm>
          <a:prstGeom prst="straightConnector1">
            <a:avLst/>
          </a:prstGeom>
          <a:ln w="50800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503870D-B808-9148-871F-DA94D95AF0A3}"/>
              </a:ext>
            </a:extLst>
          </p:cNvPr>
          <p:cNvSpPr txBox="1"/>
          <p:nvPr/>
        </p:nvSpPr>
        <p:spPr>
          <a:xfrm>
            <a:off x="7982311" y="4711867"/>
            <a:ext cx="38217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Vanilla gradient descant when convergence is slow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F246391-1EA3-7C4C-A0C6-E69270EB3A55}"/>
              </a:ext>
            </a:extLst>
          </p:cNvPr>
          <p:cNvCxnSpPr>
            <a:cxnSpLocks/>
          </p:cNvCxnSpPr>
          <p:nvPr/>
        </p:nvCxnSpPr>
        <p:spPr>
          <a:xfrm flipH="1">
            <a:off x="5041767" y="5619810"/>
            <a:ext cx="2882338" cy="305977"/>
          </a:xfrm>
          <a:prstGeom prst="straightConnector1">
            <a:avLst/>
          </a:prstGeom>
          <a:ln w="50800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63E2C0B-89D8-C14C-A476-EB23F74D51E0}"/>
              </a:ext>
            </a:extLst>
          </p:cNvPr>
          <p:cNvSpPr txBox="1"/>
          <p:nvPr/>
        </p:nvSpPr>
        <p:spPr>
          <a:xfrm>
            <a:off x="6353298" y="968733"/>
            <a:ext cx="59903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Disclaimer: not well tuned. Adam with lower step size itself might also works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1D5FD6-9099-D543-8FD1-D76DB564C2E0}"/>
              </a:ext>
            </a:extLst>
          </p:cNvPr>
          <p:cNvSpPr txBox="1"/>
          <p:nvPr/>
        </p:nvSpPr>
        <p:spPr>
          <a:xfrm>
            <a:off x="8556171" y="2118054"/>
            <a:ext cx="3049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How to update multipliers is in general more important than optimization kernels</a:t>
            </a:r>
          </a:p>
        </p:txBody>
      </p:sp>
    </p:spTree>
    <p:extLst>
      <p:ext uri="{BB962C8B-B14F-4D97-AF65-F5344CB8AC3E}">
        <p14:creationId xmlns:p14="http://schemas.microsoft.com/office/powerpoint/2010/main" val="3357020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03C1E-2AFB-4A4E-ACF1-078EC34BB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/>
              <a:t>Speaker – Keren Zhu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3BED0-0CB9-D441-93AE-23AEED690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r>
              <a:rPr lang="en-US" sz="1800"/>
              <a:t>Keren Zhu is a Ph.D. student at ECE Department at UT Austin under supervision of Prof. David Z. Pan.</a:t>
            </a:r>
          </a:p>
          <a:p>
            <a:r>
              <a:rPr lang="en-US" sz="1800"/>
              <a:t>Keren Zhu’s research interests include general topics in VLSI physical design with a focus on analog layout automation.</a:t>
            </a:r>
          </a:p>
          <a:p>
            <a:endParaRPr lang="en-US" sz="180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6" name="Picture 5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FA717098-346F-C746-9C97-2B9D3C8321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1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381208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48A10-96BC-694D-B42E-AF9AD5EA3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Legalization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578DD-DB74-754B-ADA9-F35E19A3B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936628"/>
            <a:ext cx="11460677" cy="5337175"/>
          </a:xfrm>
        </p:spPr>
        <p:txBody>
          <a:bodyPr/>
          <a:lstStyle/>
          <a:p>
            <a:r>
              <a:rPr lang="en-US" dirty="0"/>
              <a:t>Generate a relational constraints and use linear programming to solve the compaction</a:t>
            </a:r>
          </a:p>
          <a:p>
            <a:r>
              <a:rPr lang="en-US" dirty="0"/>
              <a:t>Similar to [Xu+ ISPD’19]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51DC21-9541-8A4B-9BF6-0A160AAB2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1346" y="2366653"/>
            <a:ext cx="70358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3640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A392E-7EB9-D043-AC39-A2DCC3483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 on two ADCs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43C192-0A6E-F645-A3FF-FDB0227DBF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System signal flow boosts the performance for two CTDSM ADCs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0522803-8644-6541-8035-902411D191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538386"/>
              </p:ext>
            </p:extLst>
          </p:nvPr>
        </p:nvGraphicFramePr>
        <p:xfrm>
          <a:off x="1270000" y="1819124"/>
          <a:ext cx="8128000" cy="4358640"/>
        </p:xfrm>
        <a:graphic>
          <a:graphicData uri="http://schemas.openxmlformats.org/drawingml/2006/table">
            <a:tbl>
              <a:tblPr firstRow="1" bandRow="1">
                <a:tableStyleId>{05C5945B-F271-4B6E-9D65-F62B998F826C}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192605534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10704428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50953354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90634650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20222002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Circuits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Schematic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Without SSF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With SSF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6968278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ADC1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SNDR (dB)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66.2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63.6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837436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SFDR (dB)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76.9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77.1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260549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THD (dB)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73.8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2844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ENOB (bits)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10.70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10.27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360476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Power (</a:t>
                      </a:r>
                      <a:r>
                        <a:rPr lang="en-US" sz="2000" dirty="0" err="1"/>
                        <a:t>mW</a:t>
                      </a:r>
                      <a:r>
                        <a:rPr lang="en-US" sz="2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0.837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0.864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0.870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651955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ADC2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SNDR (dB)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67.1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59.6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66.3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8404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SFDR (dB)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67.0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095402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THD (dB)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77.6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66.5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76.4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005167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ENOB (bits)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10.85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9.61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10.71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9713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Power (</a:t>
                      </a:r>
                      <a:r>
                        <a:rPr lang="en-US" sz="2000" dirty="0" err="1"/>
                        <a:t>mW</a:t>
                      </a:r>
                      <a:r>
                        <a:rPr lang="en-US" sz="2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0.677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0.740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0.757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3460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78314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A392E-7EB9-D043-AC39-A2DCC3483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 on block-level circuits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43C192-0A6E-F645-A3FF-FDB0227DBF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Outperform [Xu+ ISPD19] in both</a:t>
            </a:r>
          </a:p>
          <a:p>
            <a:pPr lvl="1"/>
            <a:r>
              <a:rPr lang="en-US" dirty="0"/>
              <a:t>WL and area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More details in the paper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AF417F2-E441-0D4A-9964-1551080761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180929"/>
              </p:ext>
            </p:extLst>
          </p:nvPr>
        </p:nvGraphicFramePr>
        <p:xfrm>
          <a:off x="1328059" y="3121007"/>
          <a:ext cx="8300196" cy="1981200"/>
        </p:xfrm>
        <a:graphic>
          <a:graphicData uri="http://schemas.openxmlformats.org/drawingml/2006/table">
            <a:tbl>
              <a:tblPr firstRow="1" bandRow="1">
                <a:tableStyleId>{05C5945B-F271-4B6E-9D65-F62B998F826C}</a:tableStyleId>
              </a:tblPr>
              <a:tblGrid>
                <a:gridCol w="1034141">
                  <a:extLst>
                    <a:ext uri="{9D8B030D-6E8A-4147-A177-3AD203B41FA5}">
                      <a16:colId xmlns:a16="http://schemas.microsoft.com/office/drawing/2014/main" val="3094036527"/>
                    </a:ext>
                  </a:extLst>
                </a:gridCol>
                <a:gridCol w="810347">
                  <a:extLst>
                    <a:ext uri="{9D8B030D-6E8A-4147-A177-3AD203B41FA5}">
                      <a16:colId xmlns:a16="http://schemas.microsoft.com/office/drawing/2014/main" val="3032593223"/>
                    </a:ext>
                  </a:extLst>
                </a:gridCol>
                <a:gridCol w="922244">
                  <a:extLst>
                    <a:ext uri="{9D8B030D-6E8A-4147-A177-3AD203B41FA5}">
                      <a16:colId xmlns:a16="http://schemas.microsoft.com/office/drawing/2014/main" val="3555038103"/>
                    </a:ext>
                  </a:extLst>
                </a:gridCol>
                <a:gridCol w="922244">
                  <a:extLst>
                    <a:ext uri="{9D8B030D-6E8A-4147-A177-3AD203B41FA5}">
                      <a16:colId xmlns:a16="http://schemas.microsoft.com/office/drawing/2014/main" val="3117591637"/>
                    </a:ext>
                  </a:extLst>
                </a:gridCol>
                <a:gridCol w="922244">
                  <a:extLst>
                    <a:ext uri="{9D8B030D-6E8A-4147-A177-3AD203B41FA5}">
                      <a16:colId xmlns:a16="http://schemas.microsoft.com/office/drawing/2014/main" val="1080851216"/>
                    </a:ext>
                  </a:extLst>
                </a:gridCol>
                <a:gridCol w="922244">
                  <a:extLst>
                    <a:ext uri="{9D8B030D-6E8A-4147-A177-3AD203B41FA5}">
                      <a16:colId xmlns:a16="http://schemas.microsoft.com/office/drawing/2014/main" val="3453280340"/>
                    </a:ext>
                  </a:extLst>
                </a:gridCol>
                <a:gridCol w="922244">
                  <a:extLst>
                    <a:ext uri="{9D8B030D-6E8A-4147-A177-3AD203B41FA5}">
                      <a16:colId xmlns:a16="http://schemas.microsoft.com/office/drawing/2014/main" val="3517291976"/>
                    </a:ext>
                  </a:extLst>
                </a:gridCol>
                <a:gridCol w="922244">
                  <a:extLst>
                    <a:ext uri="{9D8B030D-6E8A-4147-A177-3AD203B41FA5}">
                      <a16:colId xmlns:a16="http://schemas.microsoft.com/office/drawing/2014/main" val="3929071779"/>
                    </a:ext>
                  </a:extLst>
                </a:gridCol>
                <a:gridCol w="922244">
                  <a:extLst>
                    <a:ext uri="{9D8B030D-6E8A-4147-A177-3AD203B41FA5}">
                      <a16:colId xmlns:a16="http://schemas.microsoft.com/office/drawing/2014/main" val="799552033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CKTs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ISPD’ 19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This Work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726491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HPWL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RWL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VIA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HPWL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RWL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VIA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59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COMP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199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OP1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2366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1584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3845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OP2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8535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98325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A392E-7EB9-D043-AC39-A2DCC3483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ADC2 chip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43C192-0A6E-F645-A3FF-FDB0227DB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1" y="936628"/>
            <a:ext cx="11169650" cy="1295933"/>
          </a:xfrm>
        </p:spPr>
        <p:txBody>
          <a:bodyPr/>
          <a:lstStyle/>
          <a:p>
            <a:r>
              <a:rPr lang="en-US" dirty="0"/>
              <a:t>The ADC2 core using the proposed placer has been taped-out and verified in measurements</a:t>
            </a:r>
          </a:p>
        </p:txBody>
      </p:sp>
      <p:pic>
        <p:nvPicPr>
          <p:cNvPr id="10242" name="Picture 2" descr="A circuit board&#10;&#10;Description automatically generated">
            <a:extLst>
              <a:ext uri="{FF2B5EF4-FFF2-40B4-BE49-F238E27FC236}">
                <a16:creationId xmlns:a16="http://schemas.microsoft.com/office/drawing/2014/main" id="{8D019927-EF15-FD4E-AF03-A5F60B418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2624445"/>
            <a:ext cx="5234173" cy="3889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6EB822-73D7-104D-AFEE-A7DB90E2179A}"/>
              </a:ext>
            </a:extLst>
          </p:cNvPr>
          <p:cNvSpPr txBox="1"/>
          <p:nvPr/>
        </p:nvSpPr>
        <p:spPr>
          <a:xfrm>
            <a:off x="9060873" y="3420094"/>
            <a:ext cx="12795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ADC2</a:t>
            </a:r>
            <a:endParaRPr lang="en-US" sz="28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9AFE499-DF85-4D49-AC63-319A0F3D2C77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4904509" y="3712482"/>
            <a:ext cx="4156364" cy="912958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3008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48A10-96BC-694D-B42E-AF9AD5EA3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578DD-DB74-754B-ADA9-F35E19A3B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1" y="936628"/>
            <a:ext cx="11223170" cy="5337175"/>
          </a:xfrm>
        </p:spPr>
        <p:txBody>
          <a:bodyPr/>
          <a:lstStyle/>
          <a:p>
            <a:r>
              <a:rPr lang="en-US" dirty="0"/>
              <a:t>System signal flow is effective for two CTDSM-ADCs</a:t>
            </a:r>
          </a:p>
          <a:p>
            <a:pPr lvl="1"/>
            <a:r>
              <a:rPr lang="en-US" dirty="0"/>
              <a:t>Confirm with designers that this is a general approach for a broader range of circuit classes</a:t>
            </a:r>
          </a:p>
          <a:p>
            <a:r>
              <a:rPr lang="en-US" dirty="0"/>
              <a:t>Better numerical optimization is effective in NLP global placement</a:t>
            </a:r>
          </a:p>
          <a:p>
            <a:r>
              <a:rPr lang="en-US" dirty="0"/>
              <a:t>Fitting WL model to the target model is effective</a:t>
            </a:r>
          </a:p>
          <a:p>
            <a:pPr lvl="1"/>
            <a:r>
              <a:rPr lang="en-US" dirty="0"/>
              <a:t>Important for nets with special routing strategy</a:t>
            </a:r>
          </a:p>
          <a:p>
            <a:endParaRPr lang="en-US" dirty="0"/>
          </a:p>
          <a:p>
            <a:r>
              <a:rPr lang="en-US" dirty="0"/>
              <a:t>Future works:</a:t>
            </a:r>
          </a:p>
          <a:p>
            <a:pPr lvl="1"/>
            <a:r>
              <a:rPr lang="en-US" dirty="0"/>
              <a:t>Placement and routing techniques for specific circuit classes</a:t>
            </a:r>
          </a:p>
          <a:p>
            <a:pPr lvl="1"/>
            <a:r>
              <a:rPr lang="en-US" dirty="0"/>
              <a:t>Advance technology nodes</a:t>
            </a:r>
          </a:p>
          <a:p>
            <a:pPr lvl="2"/>
            <a:r>
              <a:rPr lang="en-US" dirty="0"/>
              <a:t>E.g. </a:t>
            </a:r>
            <a:r>
              <a:rPr lang="en-US" dirty="0" err="1"/>
              <a:t>FinFET</a:t>
            </a:r>
            <a:r>
              <a:rPr lang="en-US" dirty="0"/>
              <a:t> technology</a:t>
            </a:r>
          </a:p>
        </p:txBody>
      </p:sp>
    </p:spTree>
    <p:extLst>
      <p:ext uri="{BB962C8B-B14F-4D97-AF65-F5344CB8AC3E}">
        <p14:creationId xmlns:p14="http://schemas.microsoft.com/office/powerpoint/2010/main" val="2322528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CD63C-6E8D-E64C-A110-67E9C481D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Automating AMS Layouts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E176FF-FBEF-9E4E-B4FE-4AFC55154D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high demand for analog and mixed signal (AMS) circuits</a:t>
            </a:r>
          </a:p>
          <a:p>
            <a:r>
              <a:rPr lang="en-US" dirty="0"/>
              <a:t>Drawing AMS layouts are still manual and cost time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4D7B97A-6131-2640-8C10-0CD927A8BD51}"/>
              </a:ext>
            </a:extLst>
          </p:cNvPr>
          <p:cNvGrpSpPr/>
          <p:nvPr/>
        </p:nvGrpSpPr>
        <p:grpSpPr>
          <a:xfrm>
            <a:off x="3175687" y="2351575"/>
            <a:ext cx="8896864" cy="4197505"/>
            <a:chOff x="1103243" y="2740288"/>
            <a:chExt cx="11201400" cy="4776302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6302FD9-BDFA-A04E-809F-937F0BBA47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3243" y="2778900"/>
              <a:ext cx="3200400" cy="2827207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0BA45E9-CE9A-264F-892C-BE3E039C61E3}"/>
                </a:ext>
              </a:extLst>
            </p:cNvPr>
            <p:cNvSpPr txBox="1"/>
            <p:nvPr/>
          </p:nvSpPr>
          <p:spPr>
            <a:xfrm>
              <a:off x="8113643" y="4501720"/>
              <a:ext cx="15079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i="1" dirty="0">
                  <a:solidFill>
                    <a:schemeClr val="bg1">
                      <a:lumMod val="65000"/>
                    </a:schemeClr>
                  </a:solidFill>
                </a:rPr>
                <a:t>Sources: IBM</a:t>
              </a:r>
              <a:endParaRPr lang="en-US" b="1" i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pic>
          <p:nvPicPr>
            <p:cNvPr id="31" name="Picture 30" descr="IBM-IoT-data">
              <a:extLst>
                <a:ext uri="{FF2B5EF4-FFF2-40B4-BE49-F238E27FC236}">
                  <a16:creationId xmlns:a16="http://schemas.microsoft.com/office/drawing/2014/main" id="{7440C2C6-DF84-804B-9787-77BDD39F6E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4643" y="2993186"/>
              <a:ext cx="7620000" cy="4523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Types of Cloud Computing">
              <a:extLst>
                <a:ext uri="{FF2B5EF4-FFF2-40B4-BE49-F238E27FC236}">
                  <a16:creationId xmlns:a16="http://schemas.microsoft.com/office/drawing/2014/main" id="{6AFCDC7E-795F-204E-BEB7-F68BE703F0A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176"/>
            <a:stretch/>
          </p:blipFill>
          <p:spPr bwMode="auto">
            <a:xfrm>
              <a:off x="1444331" y="4001908"/>
              <a:ext cx="2035123" cy="12378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4" descr="Search-Driven Analytics for Healthcare">
              <a:extLst>
                <a:ext uri="{FF2B5EF4-FFF2-40B4-BE49-F238E27FC236}">
                  <a16:creationId xmlns:a16="http://schemas.microsoft.com/office/drawing/2014/main" id="{952A5C0C-E9F7-5143-8295-F8F5EF6FD5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4331" y="5558323"/>
              <a:ext cx="2195876" cy="1331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: Rounded Corners 5">
              <a:extLst>
                <a:ext uri="{FF2B5EF4-FFF2-40B4-BE49-F238E27FC236}">
                  <a16:creationId xmlns:a16="http://schemas.microsoft.com/office/drawing/2014/main" id="{A0848790-9C8F-9B48-BA15-5FE5C2304642}"/>
                </a:ext>
              </a:extLst>
            </p:cNvPr>
            <p:cNvSpPr/>
            <p:nvPr/>
          </p:nvSpPr>
          <p:spPr>
            <a:xfrm>
              <a:off x="1103243" y="2740288"/>
              <a:ext cx="2819400" cy="4419600"/>
            </a:xfrm>
            <a:prstGeom prst="roundRect">
              <a:avLst/>
            </a:prstGeom>
            <a:noFill/>
            <a:ln w="41275">
              <a:solidFill>
                <a:srgbClr val="E46C0A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Lightning Bolt 34">
              <a:extLst>
                <a:ext uri="{FF2B5EF4-FFF2-40B4-BE49-F238E27FC236}">
                  <a16:creationId xmlns:a16="http://schemas.microsoft.com/office/drawing/2014/main" id="{E2130842-3513-1443-8700-DF4CFF98D94B}"/>
                </a:ext>
              </a:extLst>
            </p:cNvPr>
            <p:cNvSpPr/>
            <p:nvPr/>
          </p:nvSpPr>
          <p:spPr>
            <a:xfrm rot="20661926">
              <a:off x="3587617" y="3885204"/>
              <a:ext cx="1256218" cy="687547"/>
            </a:xfrm>
            <a:prstGeom prst="lightningBolt">
              <a:avLst/>
            </a:prstGeom>
            <a:solidFill>
              <a:srgbClr val="E46C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Content Placeholder 2">
              <a:extLst>
                <a:ext uri="{FF2B5EF4-FFF2-40B4-BE49-F238E27FC236}">
                  <a16:creationId xmlns:a16="http://schemas.microsoft.com/office/drawing/2014/main" id="{0AC8AEC0-52A8-0548-B0E9-BE61B3E1FCA3}"/>
                </a:ext>
              </a:extLst>
            </p:cNvPr>
            <p:cNvSpPr txBox="1">
              <a:spLocks/>
            </p:cNvSpPr>
            <p:nvPr/>
          </p:nvSpPr>
          <p:spPr>
            <a:xfrm>
              <a:off x="1284969" y="5230749"/>
              <a:ext cx="2514600" cy="34927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70000" lnSpcReduction="20000"/>
            </a:bodyPr>
            <a:lstStyle>
              <a:lvl1pPr marL="257168" indent="-257168" algn="l" defTabSz="68578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557199" indent="-214308" algn="l" defTabSz="685783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857229" indent="-171446" algn="l" defTabSz="68578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200121" indent="-171446" algn="l" defTabSz="685783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543012" indent="-171446" algn="l" defTabSz="685783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1885904" indent="-171446" algn="l" defTabSz="68578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795" indent="-171446" algn="l" defTabSz="68578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686" indent="-171446" algn="l" defTabSz="68578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578" indent="-171446" algn="l" defTabSz="68578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dirty="0"/>
                <a:t>Advanced computing</a:t>
              </a:r>
            </a:p>
            <a:p>
              <a:pPr marL="0" indent="0" algn="ctr">
                <a:buNone/>
              </a:pPr>
              <a:endParaRPr lang="en-US" sz="2000" dirty="0"/>
            </a:p>
          </p:txBody>
        </p:sp>
        <p:sp>
          <p:nvSpPr>
            <p:cNvPr id="37" name="Content Placeholder 2">
              <a:extLst>
                <a:ext uri="{FF2B5EF4-FFF2-40B4-BE49-F238E27FC236}">
                  <a16:creationId xmlns:a16="http://schemas.microsoft.com/office/drawing/2014/main" id="{6730F02C-E336-E04E-9682-8FE2315AE31B}"/>
                </a:ext>
              </a:extLst>
            </p:cNvPr>
            <p:cNvSpPr txBox="1">
              <a:spLocks/>
            </p:cNvSpPr>
            <p:nvPr/>
          </p:nvSpPr>
          <p:spPr>
            <a:xfrm>
              <a:off x="1255643" y="6810618"/>
              <a:ext cx="2514600" cy="34927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85000" lnSpcReduction="20000"/>
            </a:bodyPr>
            <a:lstStyle>
              <a:lvl1pPr marL="257168" indent="-257168" algn="l" defTabSz="68578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557199" indent="-214308" algn="l" defTabSz="685783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857229" indent="-171446" algn="l" defTabSz="68578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200121" indent="-171446" algn="l" defTabSz="685783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543012" indent="-171446" algn="l" defTabSz="685783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1885904" indent="-171446" algn="l" defTabSz="68578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795" indent="-171446" algn="l" defTabSz="68578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686" indent="-171446" algn="l" defTabSz="68578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578" indent="-171446" algn="l" defTabSz="68578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dirty="0"/>
                <a:t>Healthcare</a:t>
              </a:r>
            </a:p>
            <a:p>
              <a:pPr marL="0" indent="0" algn="ctr">
                <a:buNone/>
              </a:pPr>
              <a:endParaRPr lang="en-US" sz="2000" dirty="0"/>
            </a:p>
          </p:txBody>
        </p:sp>
        <p:pic>
          <p:nvPicPr>
            <p:cNvPr id="38" name="Picture 6" descr="5G gets its logo">
              <a:extLst>
                <a:ext uri="{FF2B5EF4-FFF2-40B4-BE49-F238E27FC236}">
                  <a16:creationId xmlns:a16="http://schemas.microsoft.com/office/drawing/2014/main" id="{2AB26791-89D2-B641-B7B3-A2896C603E3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52" t="17242" r="13871" b="25862"/>
            <a:stretch/>
          </p:blipFill>
          <p:spPr bwMode="auto">
            <a:xfrm>
              <a:off x="1879471" y="2806661"/>
              <a:ext cx="1514515" cy="925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Content Placeholder 2">
              <a:extLst>
                <a:ext uri="{FF2B5EF4-FFF2-40B4-BE49-F238E27FC236}">
                  <a16:creationId xmlns:a16="http://schemas.microsoft.com/office/drawing/2014/main" id="{66EFA104-E3BF-BE40-8782-142032F623D5}"/>
                </a:ext>
              </a:extLst>
            </p:cNvPr>
            <p:cNvSpPr txBox="1">
              <a:spLocks/>
            </p:cNvSpPr>
            <p:nvPr/>
          </p:nvSpPr>
          <p:spPr>
            <a:xfrm>
              <a:off x="1255643" y="3722908"/>
              <a:ext cx="2514600" cy="34927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85000" lnSpcReduction="20000"/>
            </a:bodyPr>
            <a:lstStyle>
              <a:lvl1pPr marL="257168" indent="-257168" algn="l" defTabSz="68578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557199" indent="-214308" algn="l" defTabSz="685783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857229" indent="-171446" algn="l" defTabSz="68578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200121" indent="-171446" algn="l" defTabSz="685783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543012" indent="-171446" algn="l" defTabSz="685783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1885904" indent="-171446" algn="l" defTabSz="68578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795" indent="-171446" algn="l" defTabSz="68578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686" indent="-171446" algn="l" defTabSz="68578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578" indent="-171446" algn="l" defTabSz="68578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dirty="0"/>
                <a:t>Communication</a:t>
              </a:r>
            </a:p>
            <a:p>
              <a:pPr marL="0" indent="0" algn="ctr">
                <a:buNone/>
              </a:pP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39645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446B-99D6-F140-ACDF-DEA9BA67B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MAGICAL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EA2BB0-02E1-F54B-8C75-62423C6117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936628"/>
            <a:ext cx="11072285" cy="5337175"/>
          </a:xfrm>
        </p:spPr>
        <p:txBody>
          <a:bodyPr/>
          <a:lstStyle/>
          <a:p>
            <a:r>
              <a:rPr lang="en-US" dirty="0"/>
              <a:t>This work is part of MAGICAL </a:t>
            </a:r>
          </a:p>
          <a:p>
            <a:r>
              <a:rPr lang="en-US" u="sng" dirty="0"/>
              <a:t>Ma</a:t>
            </a:r>
            <a:r>
              <a:rPr lang="en-US" dirty="0"/>
              <a:t>chine </a:t>
            </a:r>
            <a:r>
              <a:rPr lang="en-US" u="sng" dirty="0"/>
              <a:t>G</a:t>
            </a:r>
            <a:r>
              <a:rPr lang="en-US" dirty="0"/>
              <a:t>enerated </a:t>
            </a:r>
            <a:r>
              <a:rPr lang="en-US" u="sng" dirty="0"/>
              <a:t>A</a:t>
            </a:r>
            <a:r>
              <a:rPr lang="en-US" dirty="0"/>
              <a:t>nalog </a:t>
            </a:r>
            <a:r>
              <a:rPr lang="en-US" u="sng" dirty="0"/>
              <a:t>IC</a:t>
            </a:r>
            <a:r>
              <a:rPr lang="en-US" dirty="0"/>
              <a:t> </a:t>
            </a:r>
            <a:r>
              <a:rPr lang="en-US" u="sng" dirty="0"/>
              <a:t>L</a:t>
            </a:r>
            <a:r>
              <a:rPr lang="en-US" dirty="0"/>
              <a:t>ayout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9FAF90-AA32-BB42-9779-572E411D3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2761" y="2063578"/>
            <a:ext cx="7286690" cy="376881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8436D82-CBFA-4F4B-AB37-70380C365E06}"/>
              </a:ext>
            </a:extLst>
          </p:cNvPr>
          <p:cNvSpPr/>
          <p:nvPr/>
        </p:nvSpPr>
        <p:spPr>
          <a:xfrm>
            <a:off x="6090710" y="1025611"/>
            <a:ext cx="5848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hlinkClick r:id="rId4"/>
              </a:rPr>
              <a:t>https://</a:t>
            </a:r>
            <a:r>
              <a:rPr lang="en-US" sz="2400" dirty="0" err="1">
                <a:hlinkClick r:id="rId4"/>
              </a:rPr>
              <a:t>github.com</a:t>
            </a:r>
            <a:r>
              <a:rPr lang="en-US" sz="2400" dirty="0">
                <a:hlinkClick r:id="rId4"/>
              </a:rPr>
              <a:t>/magical-</a:t>
            </a:r>
            <a:r>
              <a:rPr lang="en-US" sz="2400" dirty="0" err="1">
                <a:hlinkClick r:id="rId4"/>
              </a:rPr>
              <a:t>eda</a:t>
            </a:r>
            <a:r>
              <a:rPr lang="en-US" sz="2400" dirty="0">
                <a:hlinkClick r:id="rId4"/>
              </a:rPr>
              <a:t>/MAGICAL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ED1C4B-11DD-8845-86FE-8C04BAFAD667}"/>
              </a:ext>
            </a:extLst>
          </p:cNvPr>
          <p:cNvSpPr txBox="1"/>
          <p:nvPr/>
        </p:nvSpPr>
        <p:spPr>
          <a:xfrm>
            <a:off x="1136822" y="3608173"/>
            <a:ext cx="2263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Placer codes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87B6D5-B750-2F4A-846D-8DF725AE5078}"/>
              </a:ext>
            </a:extLst>
          </p:cNvPr>
          <p:cNvSpPr txBox="1"/>
          <p:nvPr/>
        </p:nvSpPr>
        <p:spPr>
          <a:xfrm>
            <a:off x="513560" y="5267150"/>
            <a:ext cx="332174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Benchmark netlists </a:t>
            </a:r>
          </a:p>
          <a:p>
            <a:pPr algn="ctr"/>
            <a:r>
              <a:rPr lang="en-US" sz="1800" dirty="0"/>
              <a:t>(sanitized)</a:t>
            </a:r>
            <a:endParaRPr lang="en-US" sz="1050" dirty="0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0FA0FE38-E135-1249-A145-6F0858370E94}"/>
              </a:ext>
            </a:extLst>
          </p:cNvPr>
          <p:cNvSpPr/>
          <p:nvPr/>
        </p:nvSpPr>
        <p:spPr>
          <a:xfrm rot="20915613">
            <a:off x="3503138" y="3560539"/>
            <a:ext cx="1359243" cy="290384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568A9277-6A7A-A74C-912D-4F085D283D3D}"/>
              </a:ext>
            </a:extLst>
          </p:cNvPr>
          <p:cNvSpPr/>
          <p:nvPr/>
        </p:nvSpPr>
        <p:spPr>
          <a:xfrm rot="19553931">
            <a:off x="3081398" y="4558143"/>
            <a:ext cx="2028198" cy="32710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DARPA">
            <a:extLst>
              <a:ext uri="{FF2B5EF4-FFF2-40B4-BE49-F238E27FC236}">
                <a16:creationId xmlns:a16="http://schemas.microsoft.com/office/drawing/2014/main" id="{4313B705-58E5-374F-9127-D4BCDD0D6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527" y="5886453"/>
            <a:ext cx="1854200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405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446B-99D6-F140-ACDF-DEA9BA67B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Motivation: placer v1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E8A289-54DD-EF41-A805-443E3ACD2913}"/>
              </a:ext>
            </a:extLst>
          </p:cNvPr>
          <p:cNvSpPr txBox="1"/>
          <p:nvPr/>
        </p:nvSpPr>
        <p:spPr>
          <a:xfrm>
            <a:off x="1841157" y="1495167"/>
            <a:ext cx="3025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Placer v1. [Xu+ ISPD19]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2F05B96-DFD2-3449-AFD9-D6A4B9064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5658" y="1155356"/>
            <a:ext cx="3372988" cy="454728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65C5F59-9193-FE45-ACCB-834FE435324F}"/>
              </a:ext>
            </a:extLst>
          </p:cNvPr>
          <p:cNvSpPr txBox="1"/>
          <p:nvPr/>
        </p:nvSpPr>
        <p:spPr>
          <a:xfrm>
            <a:off x="575735" y="2338310"/>
            <a:ext cx="722665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First version of MAGICAL placer prototype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Abstracted problem formulation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Not really consider performance yet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NLP+LP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3D11EB2-5883-0A49-AC02-D4C7E0E3B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0003" y="4584698"/>
            <a:ext cx="3784600" cy="21717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DB3B558-9535-9C4A-AB6B-519F06755849}"/>
              </a:ext>
            </a:extLst>
          </p:cNvPr>
          <p:cNvSpPr txBox="1"/>
          <p:nvPr/>
        </p:nvSpPr>
        <p:spPr>
          <a:xfrm>
            <a:off x="9060873" y="5817679"/>
            <a:ext cx="28298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B. Xu, S. Li, C.-W. </a:t>
            </a:r>
            <a:r>
              <a:rPr lang="en-US" sz="1100" dirty="0" err="1"/>
              <a:t>Pui</a:t>
            </a:r>
            <a:r>
              <a:rPr lang="en-US" sz="1100" dirty="0"/>
              <a:t>, D. Liu, L. Shen, Y. Lin, N, Sun and D. Z. Pan, </a:t>
            </a:r>
            <a:r>
              <a:rPr lang="en-US" sz="11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"Device Layer-Aware Analytical Placement for Analog Circuits,"</a:t>
            </a:r>
            <a:r>
              <a:rPr lang="en-US" sz="1100" dirty="0"/>
              <a:t>  ISPD’19</a:t>
            </a:r>
          </a:p>
        </p:txBody>
      </p:sp>
    </p:spTree>
    <p:extLst>
      <p:ext uri="{BB962C8B-B14F-4D97-AF65-F5344CB8AC3E}">
        <p14:creationId xmlns:p14="http://schemas.microsoft.com/office/powerpoint/2010/main" val="3109995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446B-99D6-F140-ACDF-DEA9BA67B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Motivation: router v1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E8A289-54DD-EF41-A805-443E3ACD2913}"/>
              </a:ext>
            </a:extLst>
          </p:cNvPr>
          <p:cNvSpPr txBox="1"/>
          <p:nvPr/>
        </p:nvSpPr>
        <p:spPr>
          <a:xfrm>
            <a:off x="1841157" y="1495167"/>
            <a:ext cx="3025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Placer v1. [Xu+ ISPD19]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5C5F59-9193-FE45-ACCB-834FE435324F}"/>
              </a:ext>
            </a:extLst>
          </p:cNvPr>
          <p:cNvSpPr txBox="1"/>
          <p:nvPr/>
        </p:nvSpPr>
        <p:spPr>
          <a:xfrm>
            <a:off x="525272" y="3138617"/>
            <a:ext cx="59743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First version of MAGICAL router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LVS correct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Start working on optimizing performance with simulation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OTA/Comparator benchmarks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3DD373-B361-CA4A-9565-91522B3C5269}"/>
              </a:ext>
            </a:extLst>
          </p:cNvPr>
          <p:cNvSpPr txBox="1"/>
          <p:nvPr/>
        </p:nvSpPr>
        <p:spPr>
          <a:xfrm>
            <a:off x="1841156" y="2060905"/>
            <a:ext cx="3324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Router v1. [Zhu+ ICCAD20]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F1525C-3392-E44C-8F1A-71BA9F4A2A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32" r="15125"/>
          <a:stretch/>
        </p:blipFill>
        <p:spPr>
          <a:xfrm>
            <a:off x="6551031" y="2060905"/>
            <a:ext cx="5115697" cy="3136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110C8F-CCBA-4C42-AB14-8DF46682A6BB}"/>
              </a:ext>
            </a:extLst>
          </p:cNvPr>
          <p:cNvSpPr txBox="1"/>
          <p:nvPr/>
        </p:nvSpPr>
        <p:spPr>
          <a:xfrm>
            <a:off x="9060873" y="5817679"/>
            <a:ext cx="282982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K. Zhu, M. Liu, Y. Lin, B. Xu, S. Li, X. Tang, N. Sun and D. Z. Pan, </a:t>
            </a:r>
            <a:r>
              <a:rPr lang="en-US" sz="11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”GeniusRoute: A New Routing Paradigm using Generative Neural Network,"</a:t>
            </a:r>
            <a:r>
              <a:rPr lang="en-US" sz="1100" dirty="0"/>
              <a:t>  ICCAD’19</a:t>
            </a:r>
          </a:p>
        </p:txBody>
      </p:sp>
    </p:spTree>
    <p:extLst>
      <p:ext uri="{BB962C8B-B14F-4D97-AF65-F5344CB8AC3E}">
        <p14:creationId xmlns:p14="http://schemas.microsoft.com/office/powerpoint/2010/main" val="4177794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446B-99D6-F140-ACDF-DEA9BA67B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Motivation: hierarchical flow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E8A289-54DD-EF41-A805-443E3ACD2913}"/>
              </a:ext>
            </a:extLst>
          </p:cNvPr>
          <p:cNvSpPr txBox="1"/>
          <p:nvPr/>
        </p:nvSpPr>
        <p:spPr>
          <a:xfrm>
            <a:off x="1841157" y="1495167"/>
            <a:ext cx="3025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Placer v1. [Xu+ ISPD19]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5C5F59-9193-FE45-ACCB-834FE435324F}"/>
              </a:ext>
            </a:extLst>
          </p:cNvPr>
          <p:cNvSpPr txBox="1"/>
          <p:nvPr/>
        </p:nvSpPr>
        <p:spPr>
          <a:xfrm>
            <a:off x="525272" y="3138617"/>
            <a:ext cx="597438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MAGICAL start working on ADC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Automatically tuning parameters for building block-level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Manual tuning on top-level placement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3DD373-B361-CA4A-9565-91522B3C5269}"/>
              </a:ext>
            </a:extLst>
          </p:cNvPr>
          <p:cNvSpPr txBox="1"/>
          <p:nvPr/>
        </p:nvSpPr>
        <p:spPr>
          <a:xfrm>
            <a:off x="1841156" y="2060905"/>
            <a:ext cx="3324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Router v1. [Zhu+ ICCAD19]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BC7508-9C37-3C45-9FC9-71D52F3A29D2}"/>
              </a:ext>
            </a:extLst>
          </p:cNvPr>
          <p:cNvSpPr txBox="1"/>
          <p:nvPr/>
        </p:nvSpPr>
        <p:spPr>
          <a:xfrm>
            <a:off x="1849988" y="2572879"/>
            <a:ext cx="3671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Hierarchical flow [Liu+ DAC20]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AD794B-ED56-5247-B9FD-7F8D5F1A81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87" r="11073"/>
          <a:stretch/>
        </p:blipFill>
        <p:spPr>
          <a:xfrm>
            <a:off x="6499654" y="1168400"/>
            <a:ext cx="5424334" cy="4521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C36A5FD-E786-2F4C-8A97-7411E1BA6CB3}"/>
              </a:ext>
            </a:extLst>
          </p:cNvPr>
          <p:cNvSpPr txBox="1"/>
          <p:nvPr/>
        </p:nvSpPr>
        <p:spPr>
          <a:xfrm>
            <a:off x="9060873" y="5817679"/>
            <a:ext cx="282982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M. Liu, K. Zhu, X. Tang,  B. Xu, W. Shi, N. Sun and D. Z. Pan, ”Closing the Design Loop: Bayesian Optimization Assited Hierarchical Analog Layout Synthesis,"  DAC’20</a:t>
            </a:r>
          </a:p>
        </p:txBody>
      </p:sp>
    </p:spTree>
    <p:extLst>
      <p:ext uri="{BB962C8B-B14F-4D97-AF65-F5344CB8AC3E}">
        <p14:creationId xmlns:p14="http://schemas.microsoft.com/office/powerpoint/2010/main" val="3423296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98878-555C-CD4A-83BA-E8CD474B1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1: system signal flow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87633F-6A99-FB47-8494-FF35EBE8C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1" y="936628"/>
            <a:ext cx="3106292" cy="5337175"/>
          </a:xfrm>
        </p:spPr>
        <p:txBody>
          <a:bodyPr/>
          <a:lstStyle/>
          <a:p>
            <a:r>
              <a:rPr lang="en-US" dirty="0"/>
              <a:t>Manual tuned in DAC20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E47E9E-11C5-8C4F-B116-8E9E97E99D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17"/>
          <a:stretch/>
        </p:blipFill>
        <p:spPr>
          <a:xfrm>
            <a:off x="3639693" y="1027385"/>
            <a:ext cx="7852091" cy="553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048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98878-555C-CD4A-83BA-E8CD474B1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2: sensitive building block performance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87633F-6A99-FB47-8494-FF35EBE8C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936628"/>
            <a:ext cx="7486135" cy="5337175"/>
          </a:xfrm>
        </p:spPr>
        <p:txBody>
          <a:bodyPr/>
          <a:lstStyle/>
          <a:p>
            <a:r>
              <a:rPr lang="en-US" dirty="0"/>
              <a:t>Placer is not robust</a:t>
            </a:r>
          </a:p>
          <a:p>
            <a:pPr lvl="1"/>
            <a:r>
              <a:rPr lang="en-US" dirty="0"/>
              <a:t>Sensitive to the initial condition and parameters</a:t>
            </a:r>
          </a:p>
          <a:p>
            <a:pPr lvl="1"/>
            <a:r>
              <a:rPr lang="en-US" dirty="0"/>
              <a:t>Good results need some luck</a:t>
            </a:r>
          </a:p>
          <a:p>
            <a:pPr lvl="1"/>
            <a:r>
              <a:rPr lang="en-US" dirty="0"/>
              <a:t>Numerical optimization need to be improved</a:t>
            </a:r>
          </a:p>
          <a:p>
            <a:r>
              <a:rPr lang="en-US" dirty="0"/>
              <a:t>IR drop is an issue</a:t>
            </a:r>
          </a:p>
          <a:p>
            <a:pPr lvl="1"/>
            <a:r>
              <a:rPr lang="en-US" dirty="0"/>
              <a:t>Placer should consider more in planning power routing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1A4BE6-3996-4C44-A5A2-F981C7C0D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1099" y="1275320"/>
            <a:ext cx="28575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580016"/>
      </p:ext>
    </p:extLst>
  </p:cSld>
  <p:clrMapOvr>
    <a:masterClrMapping/>
  </p:clrMapOvr>
</p:sld>
</file>

<file path=ppt/theme/theme1.xml><?xml version="1.0" encoding="utf-8"?>
<a:theme xmlns:a="http://schemas.openxmlformats.org/drawingml/2006/main" name="1_taoluo_techon07_3">
  <a:themeElements>
    <a:clrScheme name="taoluo_techon07_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1064</Words>
  <Application>Microsoft Macintosh PowerPoint</Application>
  <PresentationFormat>Widescreen</PresentationFormat>
  <Paragraphs>223</Paragraphs>
  <Slides>24</Slides>
  <Notes>3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Noto Sans Symbols</vt:lpstr>
      <vt:lpstr>Arial</vt:lpstr>
      <vt:lpstr>Arial Black</vt:lpstr>
      <vt:lpstr>Calibri</vt:lpstr>
      <vt:lpstr>Calibri Light</vt:lpstr>
      <vt:lpstr>1_taoluo_techon07_3</vt:lpstr>
      <vt:lpstr>Office Theme</vt:lpstr>
      <vt:lpstr>Effective Analog/Mixed-Signal Circuit Placement Considering System Signal Flow</vt:lpstr>
      <vt:lpstr>Speaker – Keren Zhu</vt:lpstr>
      <vt:lpstr>Background: Automating AMS Layouts</vt:lpstr>
      <vt:lpstr>Background: MAGICAL</vt:lpstr>
      <vt:lpstr>Motivation: placer v1</vt:lpstr>
      <vt:lpstr>Motivation: router v1</vt:lpstr>
      <vt:lpstr>Motivation: hierarchical flow</vt:lpstr>
      <vt:lpstr>Problem 1: system signal flow</vt:lpstr>
      <vt:lpstr>Problem 2: sensitive building block performance</vt:lpstr>
      <vt:lpstr>Motivation: placer v2</vt:lpstr>
      <vt:lpstr>Motivation: router v2</vt:lpstr>
      <vt:lpstr>Motivation: router v2</vt:lpstr>
      <vt:lpstr>Placer v2 contributions in high-level view</vt:lpstr>
      <vt:lpstr>Placer v2 flow</vt:lpstr>
      <vt:lpstr>System signal flow cost formulation</vt:lpstr>
      <vt:lpstr>System signal flow cost formulation</vt:lpstr>
      <vt:lpstr>Fit more accurate power WL model</vt:lpstr>
      <vt:lpstr>Better multiplier updating scheme</vt:lpstr>
      <vt:lpstr>Gradient-based optimization</vt:lpstr>
      <vt:lpstr>Legalization</vt:lpstr>
      <vt:lpstr>Experimental results on two ADCs</vt:lpstr>
      <vt:lpstr>Experimental results on block-level circuits</vt:lpstr>
      <vt:lpstr>The ADC2 chip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Effective Analog/Mixed-Signal Circuit Placement Considering System Signal Flow</dc:title>
  <dc:creator>Zhu, Keren</dc:creator>
  <cp:lastModifiedBy>Zhu, Keren</cp:lastModifiedBy>
  <cp:revision>10</cp:revision>
  <dcterms:created xsi:type="dcterms:W3CDTF">2020-09-15T00:42:30Z</dcterms:created>
  <dcterms:modified xsi:type="dcterms:W3CDTF">2020-10-09T20:34:05Z</dcterms:modified>
</cp:coreProperties>
</file>